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Century Gothic"/>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enturyGothic-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CenturyGothic-italic.fntdata"/><Relationship Id="rId10" Type="http://schemas.openxmlformats.org/officeDocument/2006/relationships/slide" Target="slides/slide6.xml"/><Relationship Id="rId32" Type="http://schemas.openxmlformats.org/officeDocument/2006/relationships/font" Target="fonts/CenturyGothic-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CenturyGothic-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8788"/>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8788"/>
          </a:xfrm>
          <a:prstGeom prst="rect">
            <a:avLst/>
          </a:prstGeom>
          <a:noFill/>
          <a:ln>
            <a:noFill/>
          </a:ln>
        </p:spPr>
        <p:txBody>
          <a:bodyPr anchorCtr="0" anchor="t" bIns="91425" lIns="91425" rIns="91425" wrap="square" tIns="91425"/>
          <a:lstStyle>
            <a:lvl1pPr indent="0" lvl="0" marL="0" marR="0" rtl="0" algn="r">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400" cy="3600450"/>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8787"/>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49" name="Shape 14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36" name="Shape 23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[8]. Dorr, C.H., Latecki, L.J., Moratz, R.: Shape similarity based on the qualitative spatial reasoning calculus eOPRAm. In: Fabrikant, S.I., Raubal, M., Bertolotto, M., Davies, C., Freundschuh, S., Bell, S. (eds.) COSIT 2015. LNCS, vol. 9368, pp. 130–150. Springer, Heidelberg (2015). doi:10.1007/978-3-319-23374-1 7.</a:t>
            </a:r>
          </a:p>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[9]. Moratz, R., Wallgr¨un, J.O.: Spatial reasoning with augmented points: extending cardinal directions with local distances. J. Spat. Inf. Sci. 5(5), 1–30 (2012) </a:t>
            </a:r>
          </a:p>
          <a:p>
            <a:pPr indent="0" lvl="0" marL="0" marR="0" rtl="0" algn="l">
              <a:spcBef>
                <a:spcPts val="0"/>
              </a:spcBef>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237" name="Shape 23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44" name="Shape 244"/>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[9]. Moratz, R., Wallgr¨un, J.O.: Spatial reasoning with augmented points: extending cardinal directions with local distances. J. Spat. Inf. Sci. 5(5), 1–30 (2012)</a:t>
            </a:r>
          </a:p>
          <a:p>
            <a:pPr indent="0" lvl="0" marL="0" marR="0" rtl="0" algn="l">
              <a:spcBef>
                <a:spcPts val="0"/>
              </a:spcBef>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245" name="Shape 245"/>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285750" lvl="0" marL="342900" rtl="0">
              <a:spcBef>
                <a:spcPts val="0"/>
              </a:spcBef>
              <a:buClr>
                <a:schemeClr val="dk1"/>
              </a:buClr>
              <a:buSzPts val="700"/>
              <a:buFont typeface="Noto Sans Symbols"/>
              <a:buChar char="▶"/>
            </a:pPr>
            <a:r>
              <a:rPr b="1" lang="en-US" sz="1000">
                <a:latin typeface="Century Gothic"/>
                <a:ea typeface="Century Gothic"/>
                <a:cs typeface="Century Gothic"/>
                <a:sym typeface="Century Gothic"/>
              </a:rPr>
              <a:t>Figure2a</a:t>
            </a:r>
            <a:r>
              <a:rPr lang="en-US" sz="1000">
                <a:latin typeface="Century Gothic"/>
                <a:ea typeface="Century Gothic"/>
                <a:cs typeface="Century Gothic"/>
                <a:sym typeface="Century Gothic"/>
              </a:rPr>
              <a:t> presents the qualitative discretization created, in which the orientation and distance has granularity parameter m = 6, named </a:t>
            </a:r>
            <a:r>
              <a:rPr b="1" lang="en-US" sz="1000">
                <a:latin typeface="Century Gothic"/>
                <a:ea typeface="Century Gothic"/>
                <a:cs typeface="Century Gothic"/>
                <a:sym typeface="Century Gothic"/>
              </a:rPr>
              <a:t>EOPRA6</a:t>
            </a:r>
            <a:r>
              <a:rPr lang="en-US" sz="1000">
                <a:latin typeface="Century Gothic"/>
                <a:ea typeface="Century Gothic"/>
                <a:cs typeface="Century Gothic"/>
                <a:sym typeface="Century Gothic"/>
              </a:rPr>
              <a:t>.</a:t>
            </a:r>
          </a:p>
          <a:p>
            <a:pPr indent="-285750" lvl="0" marL="342900" rtl="0">
              <a:spcBef>
                <a:spcPts val="1000"/>
              </a:spcBef>
              <a:buClr>
                <a:schemeClr val="dk1"/>
              </a:buClr>
              <a:buSzPts val="700"/>
              <a:buFont typeface="Noto Sans Symbols"/>
              <a:buChar char="▶"/>
            </a:pPr>
            <a:r>
              <a:rPr lang="en-US" sz="1000">
                <a:latin typeface="Century Gothic"/>
                <a:ea typeface="Century Gothic"/>
                <a:cs typeface="Century Gothic"/>
                <a:sym typeface="Century Gothic"/>
              </a:rPr>
              <a:t>At the center of EOPRA6, a region labeled equal corresponds to the agent’s position and the position of any object to the agent. </a:t>
            </a:r>
          </a:p>
          <a:p>
            <a:pPr indent="-285750" lvl="0" marL="342900" rtl="0">
              <a:spcBef>
                <a:spcPts val="1000"/>
              </a:spcBef>
              <a:buClr>
                <a:schemeClr val="dk1"/>
              </a:buClr>
              <a:buSzPts val="700"/>
              <a:buFont typeface="Noto Sans Symbols"/>
              <a:buChar char="▶"/>
            </a:pPr>
            <a:r>
              <a:rPr b="1" lang="en-US" sz="1000">
                <a:latin typeface="Century Gothic"/>
                <a:ea typeface="Century Gothic"/>
                <a:cs typeface="Century Gothic"/>
                <a:sym typeface="Century Gothic"/>
              </a:rPr>
              <a:t>Figure2b</a:t>
            </a:r>
            <a:r>
              <a:rPr lang="en-US" sz="1000">
                <a:latin typeface="Century Gothic"/>
                <a:ea typeface="Century Gothic"/>
                <a:cs typeface="Century Gothic"/>
                <a:sym typeface="Century Gothic"/>
              </a:rPr>
              <a:t> presents the CND of EOPRA6. The nodes describe all qualitative relations and the edges describe its transformation to another relation. </a:t>
            </a:r>
          </a:p>
          <a:p>
            <a:pPr indent="0" lvl="0" marL="0">
              <a:spcBef>
                <a:spcPts val="0"/>
              </a:spcBef>
              <a:buNone/>
            </a:pPr>
            <a:r>
              <a:t/>
            </a:r>
            <a:endParaRPr sz="700"/>
          </a:p>
        </p:txBody>
      </p:sp>
      <p:sp>
        <p:nvSpPr>
          <p:cNvPr id="251" name="Shape 25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63" name="Shape 2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69" name="Shape 269"/>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[10]. Ros, R., Arcos, J.L., de Mantaras, R.L., Veloso, M.: A case-based approach for coordinated action selection in robot soccer. Artif. Intell. 173(9–10), 1014–1039 (2009</a:t>
            </a:r>
          </a:p>
          <a:p>
            <a:pPr indent="0" lvl="0" marL="0" marR="0" rtl="0" algn="l">
              <a:spcBef>
                <a:spcPts val="0"/>
              </a:spcBef>
              <a:buClr>
                <a:schemeClr val="dk1"/>
              </a:buClr>
              <a:buFont typeface="Arial"/>
              <a:buNone/>
            </a:pPr>
            <a:r>
              <a:t/>
            </a:r>
            <a:endParaRPr b="0" i="0" sz="1200" u="none" cap="none" strike="noStrike">
              <a:solidFill>
                <a:schemeClr val="dk1"/>
              </a:solidFill>
              <a:latin typeface="Calibri"/>
              <a:ea typeface="Calibri"/>
              <a:cs typeface="Calibri"/>
              <a:sym typeface="Calibri"/>
            </a:endParaRPr>
          </a:p>
        </p:txBody>
      </p:sp>
      <p:sp>
        <p:nvSpPr>
          <p:cNvPr id="270" name="Shape 270"/>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76" name="Shape 27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lnSpc>
                <a:spcPct val="100000"/>
              </a:lnSpc>
              <a:spcBef>
                <a:spcPts val="0"/>
              </a:spcBef>
              <a:spcAft>
                <a:spcPts val="0"/>
              </a:spcAft>
              <a:buClr>
                <a:schemeClr val="dk1"/>
              </a:buClr>
              <a:buFont typeface="Calibri"/>
              <a:buNone/>
            </a:pPr>
            <a:r>
              <a:rPr b="0" i="0" lang="en-US" sz="1200" u="none" cap="none" strike="noStrike">
                <a:solidFill>
                  <a:schemeClr val="dk1"/>
                </a:solidFill>
                <a:latin typeface="Calibri"/>
                <a:ea typeface="Calibri"/>
                <a:cs typeface="Calibri"/>
                <a:sym typeface="Calibri"/>
              </a:rPr>
              <a:t>[10]. Ros, R., Arcos, J.L., de Mantaras, R.L., Veloso, M.: A case-based approach for coordinated action selection in robot soccer. Artif. Intell. 173(9–10), 1014–1039 (2009</a:t>
            </a:r>
          </a:p>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77" name="Shape 27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Shape 28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83" name="Shape 28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Shape 292"/>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93" name="Shape 29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300" name="Shape 300"/>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 this algorithm, there are two lists:</a:t>
            </a:r>
          </a:p>
          <a:p>
            <a:pPr indent="-171450" lvl="1" marL="628650" marR="0" rtl="0" algn="l">
              <a:spcBef>
                <a:spcPts val="0"/>
              </a:spcBef>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sim candidates </a:t>
            </a:r>
            <a:r>
              <a:rPr b="0" i="0" lang="en-US" sz="1200" u="none" cap="none" strike="noStrike">
                <a:solidFill>
                  <a:schemeClr val="dk1"/>
                </a:solidFill>
                <a:latin typeface="Calibri"/>
                <a:ea typeface="Calibri"/>
                <a:cs typeface="Calibri"/>
                <a:sym typeface="Calibri"/>
              </a:rPr>
              <a:t>which contains cases that are above a minimum similarity value (threshold); and </a:t>
            </a:r>
          </a:p>
          <a:p>
            <a:pPr indent="-171450" lvl="1" marL="6286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list </a:t>
            </a:r>
            <a:r>
              <a:rPr b="1" i="0" lang="en-US" sz="1200" u="none" cap="none" strike="noStrike">
                <a:solidFill>
                  <a:schemeClr val="dk1"/>
                </a:solidFill>
                <a:latin typeface="Calibri"/>
                <a:ea typeface="Calibri"/>
                <a:cs typeface="Calibri"/>
                <a:sym typeface="Calibri"/>
              </a:rPr>
              <a:t>adapt candidates .</a:t>
            </a:r>
          </a:p>
          <a:p>
            <a:pPr indent="-171450" lvl="1" marL="6286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that is used to compute the adaptation cost of the candidate cases, ordered by their cost.</a:t>
            </a:r>
          </a:p>
          <a:p>
            <a:pPr indent="-171450" lvl="0" marL="171450" marR="0" rtl="0" algn="l">
              <a:spcBef>
                <a:spcPts val="0"/>
              </a:spcBef>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Lines 2–11 </a:t>
            </a:r>
            <a:r>
              <a:rPr b="0" i="0" lang="en-US" sz="1200" u="none" cap="none" strike="noStrike">
                <a:solidFill>
                  <a:schemeClr val="dk1"/>
                </a:solidFill>
                <a:latin typeface="Calibri"/>
                <a:ea typeface="Calibri"/>
                <a:cs typeface="Calibri"/>
                <a:sym typeface="Calibri"/>
              </a:rPr>
              <a:t>search for candidate cases in the entire case base.</a:t>
            </a:r>
          </a:p>
          <a:p>
            <a:pPr indent="-171450" lvl="0" marL="171450" marR="0" rtl="0" algn="l">
              <a:spcBef>
                <a:spcPts val="0"/>
              </a:spcBef>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Line 3</a:t>
            </a:r>
            <a:r>
              <a:rPr b="0" i="0" lang="en-US" sz="1200" u="none" cap="none" strike="noStrike">
                <a:solidFill>
                  <a:schemeClr val="dk1"/>
                </a:solidFill>
                <a:latin typeface="Calibri"/>
                <a:ea typeface="Calibri"/>
                <a:cs typeface="Calibri"/>
                <a:sym typeface="Calibri"/>
              </a:rPr>
              <a:t> measures the qualitative similarity from problem to case using Eq.6.</a:t>
            </a:r>
          </a:p>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In</a:t>
            </a:r>
            <a:r>
              <a:rPr b="1" i="0" lang="en-US" sz="1200" u="none" cap="none" strike="noStrike">
                <a:solidFill>
                  <a:schemeClr val="dk1"/>
                </a:solidFill>
                <a:latin typeface="Calibri"/>
                <a:ea typeface="Calibri"/>
                <a:cs typeface="Calibri"/>
                <a:sym typeface="Calibri"/>
              </a:rPr>
              <a:t> lines 4–5</a:t>
            </a:r>
            <a:r>
              <a:rPr b="0" i="0" lang="en-US" sz="1200" u="none" cap="none" strike="noStrike">
                <a:solidFill>
                  <a:schemeClr val="dk1"/>
                </a:solidFill>
                <a:latin typeface="Calibri"/>
                <a:ea typeface="Calibri"/>
                <a:cs typeface="Calibri"/>
                <a:sym typeface="Calibri"/>
              </a:rPr>
              <a:t>, if a case that is equal to the problem is found, the function returns it and ends the search. If no case is found within the similarity range allowed, a pre-deﬁned, reactive case is returned (</a:t>
            </a:r>
            <a:r>
              <a:rPr b="1" i="0" lang="en-US" sz="1200" u="none" cap="none" strike="noStrike">
                <a:solidFill>
                  <a:schemeClr val="dk1"/>
                </a:solidFill>
                <a:latin typeface="Calibri"/>
                <a:ea typeface="Calibri"/>
                <a:cs typeface="Calibri"/>
                <a:sym typeface="Calibri"/>
              </a:rPr>
              <a:t>lines 12–13</a:t>
            </a:r>
            <a:r>
              <a:rPr b="0" i="0" lang="en-US" sz="1200" u="none" cap="none" strike="noStrike">
                <a:solidFill>
                  <a:schemeClr val="dk1"/>
                </a:solidFill>
                <a:latin typeface="Calibri"/>
                <a:ea typeface="Calibri"/>
                <a:cs typeface="Calibri"/>
                <a:sym typeface="Calibri"/>
              </a:rPr>
              <a:t>).</a:t>
            </a:r>
          </a:p>
          <a:p>
            <a:pPr indent="-171450" lvl="0" marL="171450" marR="0" rtl="0" algn="l">
              <a:spcBef>
                <a:spcPts val="0"/>
              </a:spcBef>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Lines 15–20</a:t>
            </a:r>
            <a:r>
              <a:rPr b="0" i="0" lang="en-US" sz="1200" u="none" cap="none" strike="noStrike">
                <a:solidFill>
                  <a:schemeClr val="dk1"/>
                </a:solidFill>
                <a:latin typeface="Calibri"/>
                <a:ea typeface="Calibri"/>
                <a:cs typeface="Calibri"/>
                <a:sym typeface="Calibri"/>
              </a:rPr>
              <a:t> compute the cost of adaptation of each case that was found in the previous steps, sort them by the adaptation cost, and return the one with the lowest adaptation cost (sim value is the second sort criteria). </a:t>
            </a:r>
          </a:p>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reactive behavior returns when no similar case is retrieved </a:t>
            </a:r>
            <a:r>
              <a:rPr b="1" i="0" lang="en-US" sz="1200" u="none" cap="none" strike="noStrike">
                <a:solidFill>
                  <a:schemeClr val="dk1"/>
                </a:solidFill>
                <a:latin typeface="Calibri"/>
                <a:ea typeface="Calibri"/>
                <a:cs typeface="Calibri"/>
                <a:sym typeface="Calibri"/>
              </a:rPr>
              <a:t>(lines 12–13)</a:t>
            </a:r>
          </a:p>
        </p:txBody>
      </p:sp>
      <p:sp>
        <p:nvSpPr>
          <p:cNvPr id="301" name="Shape 301"/>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08" name="Shape 30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160" name="Shape 160"/>
          <p:cNvSpPr txBox="1"/>
          <p:nvPr>
            <p:ph idx="12" type="sldNum"/>
          </p:nvPr>
        </p:nvSpPr>
        <p:spPr>
          <a:xfrm>
            <a:off x="3884613" y="8685213"/>
            <a:ext cx="2971800" cy="458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15" name="Shape 31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24" name="Shape 32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Shape 32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30" name="Shape 33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31" name="Shape 331"/>
          <p:cNvSpPr txBox="1"/>
          <p:nvPr>
            <p:ph idx="12" type="sldNum"/>
          </p:nvPr>
        </p:nvSpPr>
        <p:spPr>
          <a:xfrm>
            <a:off x="3884613" y="8685213"/>
            <a:ext cx="2971800" cy="458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Shape 35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53" name="Shape 35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54" name="Shape 354"/>
          <p:cNvSpPr txBox="1"/>
          <p:nvPr>
            <p:ph idx="12" type="sldNum"/>
          </p:nvPr>
        </p:nvSpPr>
        <p:spPr>
          <a:xfrm>
            <a:off x="3884613" y="8685213"/>
            <a:ext cx="2971800" cy="458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64" name="Shape 364"/>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65" name="Shape 365"/>
          <p:cNvSpPr txBox="1"/>
          <p:nvPr>
            <p:ph idx="12" type="sldNum"/>
          </p:nvPr>
        </p:nvSpPr>
        <p:spPr>
          <a:xfrm>
            <a:off x="3884613" y="8685213"/>
            <a:ext cx="2971800" cy="458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74" name="Shape 374"/>
          <p:cNvSpPr txBox="1"/>
          <p:nvPr>
            <p:ph idx="12" type="sldNum"/>
          </p:nvPr>
        </p:nvSpPr>
        <p:spPr>
          <a:xfrm>
            <a:off x="3884613" y="8685213"/>
            <a:ext cx="2971800" cy="458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400550"/>
            <a:ext cx="5486400" cy="360060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381" name="Shape 381"/>
          <p:cNvSpPr txBox="1"/>
          <p:nvPr>
            <p:ph idx="12" type="sldNum"/>
          </p:nvPr>
        </p:nvSpPr>
        <p:spPr>
          <a:xfrm>
            <a:off x="3884613" y="8685213"/>
            <a:ext cx="2971800" cy="458700"/>
          </a:xfrm>
          <a:prstGeom prst="rect">
            <a:avLst/>
          </a:prstGeom>
        </p:spPr>
        <p:txBody>
          <a:bodyPr anchorCtr="0" anchor="b" bIns="45700" lIns="91425" rIns="91425" wrap="square" tIns="45700">
            <a:noAutofit/>
          </a:bodyPr>
          <a:lstStyle/>
          <a:p>
            <a:pPr indent="0" lvl="0" marL="0">
              <a:spcBef>
                <a:spcPts val="0"/>
              </a:spcBef>
              <a:buClr>
                <a:srgbClr val="000000"/>
              </a:buClr>
              <a:buFont typeface="Arial"/>
              <a:buNone/>
            </a:pPr>
            <a:fld id="{00000000-1234-1234-1234-123412341234}" type="slidenum">
              <a:rPr lang="en-US"/>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66" name="Shape 166"/>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200" u="none" cap="none" strike="noStrike">
                <a:solidFill>
                  <a:schemeClr val="dk1"/>
                </a:solidFill>
                <a:latin typeface="Calibri"/>
                <a:ea typeface="Calibri"/>
                <a:cs typeface="Calibri"/>
                <a:sym typeface="Calibri"/>
              </a:rPr>
              <a:t>* </a:t>
            </a:r>
            <a:r>
              <a:rPr b="1" i="0" lang="en-US" sz="1200" u="sng" cap="none" strike="noStrike">
                <a:solidFill>
                  <a:schemeClr val="dk1"/>
                </a:solidFill>
                <a:latin typeface="Calibri"/>
                <a:ea typeface="Calibri"/>
                <a:cs typeface="Calibri"/>
                <a:sym typeface="Calibri"/>
              </a:rPr>
              <a:t>EOPRA</a:t>
            </a:r>
            <a:r>
              <a:rPr b="0" i="0" lang="en-US" sz="1200" u="none" cap="none" strike="noStrike">
                <a:solidFill>
                  <a:schemeClr val="dk1"/>
                </a:solidFill>
                <a:latin typeface="Calibri"/>
                <a:ea typeface="Calibri"/>
                <a:cs typeface="Calibri"/>
                <a:sym typeface="Calibri"/>
              </a:rPr>
              <a:t>: a QSR approach that aims the representation of orientation and distance between objects with respect to the intrinsic direction of the agents.</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 Instead of representing cases in cartesian Coordinate system,  we use : </a:t>
            </a:r>
            <a:r>
              <a:rPr b="1" i="0" lang="en-US" sz="1200" u="none" cap="none" strike="noStrike">
                <a:solidFill>
                  <a:schemeClr val="dk1"/>
                </a:solidFill>
                <a:latin typeface="Calibri"/>
                <a:ea typeface="Calibri"/>
                <a:cs typeface="Calibri"/>
                <a:sym typeface="Calibri"/>
              </a:rPr>
              <a:t>8 qualitative orientation regions</a:t>
            </a:r>
            <a:r>
              <a:rPr b="0" i="0" lang="en-US" sz="1200" u="none" cap="none" strike="noStrike">
                <a:solidFill>
                  <a:schemeClr val="dk1"/>
                </a:solidFill>
                <a:latin typeface="Calibri"/>
                <a:ea typeface="Calibri"/>
                <a:cs typeface="Calibri"/>
                <a:sym typeface="Calibri"/>
              </a:rPr>
              <a:t> and </a:t>
            </a:r>
            <a:r>
              <a:rPr b="1" i="0" lang="en-US" sz="1200" u="none" cap="none" strike="noStrike">
                <a:solidFill>
                  <a:schemeClr val="dk1"/>
                </a:solidFill>
                <a:latin typeface="Calibri"/>
                <a:ea typeface="Calibri"/>
                <a:cs typeface="Calibri"/>
                <a:sym typeface="Calibri"/>
              </a:rPr>
              <a:t>6 qualitative distance regions</a:t>
            </a:r>
            <a:r>
              <a:rPr b="0" i="0" lang="en-US" sz="1200" u="none" cap="none" strike="noStrike">
                <a:solidFill>
                  <a:schemeClr val="dk1"/>
                </a:solidFill>
                <a:latin typeface="Calibri"/>
                <a:ea typeface="Calibri"/>
                <a:cs typeface="Calibri"/>
                <a:sym typeface="Calibri"/>
              </a:rPr>
              <a:t>.</a:t>
            </a:r>
          </a:p>
          <a:p>
            <a:pPr indent="0" lvl="0" marL="0" marR="0" rtl="0" algn="l">
              <a:spcBef>
                <a:spcPts val="0"/>
              </a:spcBef>
              <a:buNone/>
            </a:pPr>
            <a:r>
              <a:rPr b="0" i="0" lang="en-US" sz="1200" u="none" cap="none" strike="noStrike">
                <a:solidFill>
                  <a:schemeClr val="dk1"/>
                </a:solidFill>
                <a:latin typeface="Calibri"/>
                <a:ea typeface="Calibri"/>
                <a:cs typeface="Calibri"/>
                <a:sym typeface="Calibri"/>
              </a:rPr>
              <a:t>* The proposed algorithms use the concept of </a:t>
            </a:r>
            <a:r>
              <a:rPr b="1" i="0" lang="en-US" sz="1200" u="none" cap="none" strike="noStrike">
                <a:solidFill>
                  <a:schemeClr val="dk1"/>
                </a:solidFill>
                <a:latin typeface="Calibri"/>
                <a:ea typeface="Calibri"/>
                <a:cs typeface="Calibri"/>
                <a:sym typeface="Calibri"/>
              </a:rPr>
              <a:t>Conceptual Neighborhood Diagram (CND)</a:t>
            </a:r>
            <a:r>
              <a:rPr b="0" i="0" lang="en-US" sz="1200" u="none" cap="none" strike="noStrike">
                <a:solidFill>
                  <a:schemeClr val="dk1"/>
                </a:solidFill>
                <a:latin typeface="Calibri"/>
                <a:ea typeface="Calibri"/>
                <a:cs typeface="Calibri"/>
                <a:sym typeface="Calibri"/>
              </a:rPr>
              <a:t> and a cost function to compute the similarity measure between the problem and the case base.</a:t>
            </a:r>
          </a:p>
          <a:p>
            <a:pPr indent="0" lvl="0" marL="0" marR="0" rtl="0" algn="l">
              <a:spcBef>
                <a:spcPts val="0"/>
              </a:spcBef>
              <a:buNone/>
            </a:pPr>
            <a:r>
              <a:t/>
            </a:r>
            <a:endParaRPr/>
          </a:p>
          <a:p>
            <a:pPr indent="0" lvl="0" marL="0" rtl="0">
              <a:spcBef>
                <a:spcPts val="0"/>
              </a:spcBef>
              <a:buClr>
                <a:schemeClr val="dk1"/>
              </a:buClr>
              <a:buFont typeface="Calibri"/>
              <a:buNone/>
            </a:pPr>
            <a:r>
              <a:rPr lang="en-US"/>
              <a:t>* From the spatial distance and direction obtained by the sensor, qualitative </a:t>
            </a:r>
            <a:r>
              <a:rPr b="1" lang="en-US"/>
              <a:t>spatial regions</a:t>
            </a:r>
            <a:r>
              <a:rPr lang="en-US"/>
              <a:t> can be created, allowing reasoning about, and comparison of, relations between </a:t>
            </a:r>
            <a:r>
              <a:rPr b="1" lang="en-US"/>
              <a:t>domain objects</a:t>
            </a:r>
            <a:r>
              <a:rPr lang="en-US"/>
              <a:t>, the </a:t>
            </a:r>
            <a:r>
              <a:rPr b="1" lang="en-US"/>
              <a:t>regions </a:t>
            </a:r>
            <a:r>
              <a:rPr lang="en-US"/>
              <a:t>they are </a:t>
            </a:r>
            <a:r>
              <a:rPr b="1" lang="en-US"/>
              <a:t>located </a:t>
            </a:r>
            <a:r>
              <a:rPr lang="en-US"/>
              <a:t>and their </a:t>
            </a:r>
            <a:r>
              <a:rPr b="1" lang="en-US"/>
              <a:t>regions of occupancy</a:t>
            </a:r>
            <a:r>
              <a:rPr lang="en-US"/>
              <a:t>.</a:t>
            </a:r>
          </a:p>
          <a:p>
            <a:pPr indent="0" lvl="0" marL="0" rtl="0">
              <a:spcBef>
                <a:spcPts val="0"/>
              </a:spcBef>
              <a:buClr>
                <a:schemeClr val="dk1"/>
              </a:buClr>
              <a:buFont typeface="Arial"/>
              <a:buNone/>
            </a:pPr>
            <a:r>
              <a:t/>
            </a:r>
            <a:endParaRPr/>
          </a:p>
          <a:p>
            <a:pPr indent="-317500" lvl="0" marL="457200" rtl="0">
              <a:spcBef>
                <a:spcPts val="0"/>
              </a:spcBef>
              <a:buClr>
                <a:schemeClr val="dk1"/>
              </a:buClr>
              <a:buSzPts val="1400"/>
              <a:buChar char="●"/>
            </a:pPr>
            <a:r>
              <a:rPr lang="en-US"/>
              <a:t>Humanoid projects using metric coordinates produces a very high error rate as it uses a camera for input mapping.</a:t>
            </a:r>
          </a:p>
        </p:txBody>
      </p:sp>
      <p:sp>
        <p:nvSpPr>
          <p:cNvPr id="167" name="Shape 167"/>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73" name="Shape 17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[1]-  Uses the CBR approach for coordinated action selection in robot soccer domain, using the Cartesian coordinate system to represent the position of objects in the ﬁeld.</a:t>
            </a:r>
          </a:p>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[1]-Proposed a retrieval method in which the similarity is evaluated along three important aspects:</a:t>
            </a:r>
          </a:p>
          <a:p>
            <a:pPr indent="-171450" lvl="1" marL="6286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similarity between the problem and the case,</a:t>
            </a:r>
          </a:p>
          <a:p>
            <a:pPr indent="-171450" lvl="1" marL="6286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cost of adapting the problem to the case and</a:t>
            </a:r>
          </a:p>
          <a:p>
            <a:pPr indent="-171450" lvl="1" marL="6286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applicability of the solution of the case.</a:t>
            </a:r>
          </a:p>
          <a:p>
            <a:pPr indent="-171450" lvl="0" marL="171450" marR="0" rtl="0" algn="l">
              <a:spcBef>
                <a:spcPts val="0"/>
              </a:spcBef>
              <a:buClr>
                <a:schemeClr val="dk1"/>
              </a:buClr>
              <a:buSzPts val="1200"/>
              <a:buFont typeface="Arial"/>
              <a:buChar char="•"/>
            </a:pPr>
            <a:r>
              <a:rPr b="0" i="0" lang="en-US" sz="1200" u="none" cap="none" strike="noStrike">
                <a:solidFill>
                  <a:schemeClr val="dk1"/>
                </a:solidFill>
                <a:latin typeface="Calibri"/>
                <a:ea typeface="Calibri"/>
                <a:cs typeface="Calibri"/>
                <a:sym typeface="Calibri"/>
              </a:rPr>
              <a:t>The present work diﬀers from [1] since it discretizes the world into spatial representation and proposes a faster retrieval algorithm that can be used in robots with limited processing power</a:t>
            </a:r>
          </a:p>
        </p:txBody>
      </p:sp>
      <p:sp>
        <p:nvSpPr>
          <p:cNvPr id="174" name="Shape 17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82" name="Shape 182"/>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171450" lvl="0" marL="171450" marR="0" rtl="0" algn="l">
              <a:spcBef>
                <a:spcPts val="0"/>
              </a:spcBef>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[2]. </a:t>
            </a:r>
            <a:r>
              <a:rPr b="0" i="0" lang="en-US" sz="1200" u="none" cap="none" strike="noStrike">
                <a:solidFill>
                  <a:schemeClr val="dk1"/>
                </a:solidFill>
                <a:latin typeface="Calibri"/>
                <a:ea typeface="Calibri"/>
                <a:cs typeface="Calibri"/>
                <a:sym typeface="Calibri"/>
              </a:rPr>
              <a:t>Lin, Y., Liu, A., Chen, K.: A hybrid architecture of case-based reasoning and fuzzy behavioral control applied to robot soccer. In: Workshop on Artiﬁcial Intelligence (ICS2002), Hualien, Taiwan, National Dong Hwa University (2002).</a:t>
            </a:r>
          </a:p>
          <a:p>
            <a:pPr indent="-171450" lvl="0" marL="171450" marR="0" rtl="0" algn="l">
              <a:spcBef>
                <a:spcPts val="0"/>
              </a:spcBef>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[3]. </a:t>
            </a:r>
            <a:r>
              <a:rPr b="0" i="0" lang="en-US" sz="1200" u="none" cap="none" strike="noStrike">
                <a:solidFill>
                  <a:schemeClr val="dk1"/>
                </a:solidFill>
                <a:latin typeface="Calibri"/>
                <a:ea typeface="Calibri"/>
                <a:cs typeface="Calibri"/>
                <a:sym typeface="Calibri"/>
              </a:rPr>
              <a:t>Karol, A., Nebel, B., Stanton, C., Williams, M.-A.: Case based game play in the RoboCup four-legged league Part I the theoretical model. In: Polani, D., Browning, B., Bonarini, A., Yoshida, K. (eds.) RoboCup 2003. LNCS (LNAI), vol. 3020, pp. 739–747. Springer, Heidelberg (2004). doi:10.1007/978-3-540-25940-4 73 .</a:t>
            </a:r>
          </a:p>
          <a:p>
            <a:pPr indent="-171450" lvl="0" marL="171450" marR="0" rtl="0" algn="l">
              <a:spcBef>
                <a:spcPts val="0"/>
              </a:spcBef>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[4]. </a:t>
            </a:r>
            <a:r>
              <a:rPr b="0" i="0" lang="en-US" sz="1200" u="none" cap="none" strike="noStrike">
                <a:solidFill>
                  <a:schemeClr val="dk1"/>
                </a:solidFill>
                <a:latin typeface="Calibri"/>
                <a:ea typeface="Calibri"/>
                <a:cs typeface="Calibri"/>
                <a:sym typeface="Calibri"/>
              </a:rPr>
              <a:t>Marling, C., Tomko, M., Gillen, M., Alex, D., Chelberg, D.: Case-based reasoning for planning, world modeling in the robocup small sized league. In: Workshop on Issues in Designing Physical Agents for Dynamic Real-Time Environments: World Modeling, Planning, Learning, and Communicating (IJCAI) (2003).</a:t>
            </a:r>
          </a:p>
          <a:p>
            <a:pPr indent="-171450" lvl="0" marL="171450" marR="0" rtl="0" algn="l">
              <a:spcBef>
                <a:spcPts val="0"/>
              </a:spcBef>
              <a:buClr>
                <a:schemeClr val="dk1"/>
              </a:buClr>
              <a:buSzPts val="1200"/>
              <a:buFont typeface="Arial"/>
              <a:buChar char="•"/>
            </a:pPr>
            <a:r>
              <a:rPr b="1" i="0" lang="en-US" sz="1200" u="none" cap="none" strike="noStrike">
                <a:solidFill>
                  <a:schemeClr val="dk1"/>
                </a:solidFill>
                <a:latin typeface="Calibri"/>
                <a:ea typeface="Calibri"/>
                <a:cs typeface="Calibri"/>
                <a:sym typeface="Calibri"/>
              </a:rPr>
              <a:t>[5]. </a:t>
            </a:r>
            <a:r>
              <a:rPr b="0" i="0" lang="en-US" sz="1200" u="none" cap="none" strike="noStrike">
                <a:solidFill>
                  <a:schemeClr val="dk1"/>
                </a:solidFill>
                <a:latin typeface="Calibri"/>
                <a:ea typeface="Calibri"/>
                <a:cs typeface="Calibri"/>
                <a:sym typeface="Calibri"/>
              </a:rPr>
              <a:t>Floyd, M.W., Esfandiari, B., Lam, K.: A case-based reasoning approach to imitating robocup players. In: Proceedings of the Twenty-First FLAIRS, Florida, USA, pp. 251–256. AAAI Press (2008).</a:t>
            </a:r>
          </a:p>
        </p:txBody>
      </p:sp>
      <p:sp>
        <p:nvSpPr>
          <p:cNvPr id="183" name="Shape 183"/>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Shape 20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10" name="Shape 21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Shape 216"/>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0" lvl="0" marL="0">
              <a:spcBef>
                <a:spcPts val="0"/>
              </a:spcBef>
              <a:buNone/>
            </a:pPr>
            <a:r>
              <a:t/>
            </a:r>
            <a:endParaRPr/>
          </a:p>
        </p:txBody>
      </p:sp>
      <p:sp>
        <p:nvSpPr>
          <p:cNvPr id="217" name="Shape 21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Shape 22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23" name="Shape 223"/>
          <p:cNvSpPr txBox="1"/>
          <p:nvPr>
            <p:ph idx="1" type="body"/>
          </p:nvPr>
        </p:nvSpPr>
        <p:spPr>
          <a:xfrm>
            <a:off x="685800" y="4400550"/>
            <a:ext cx="5486400" cy="3600450"/>
          </a:xfrm>
          <a:prstGeom prst="rect">
            <a:avLst/>
          </a:prstGeom>
          <a:noFill/>
          <a:ln>
            <a:noFill/>
          </a:ln>
        </p:spPr>
        <p:txBody>
          <a:bodyPr anchorCtr="0" anchor="t" bIns="45700" lIns="91425" rIns="91425" wrap="square" tIns="45700">
            <a:noAutofit/>
          </a:bodyPr>
          <a:lstStyle/>
          <a:p>
            <a:pPr indent="0" lvl="0" marL="0" marR="0" rtl="0" algn="l">
              <a:spcBef>
                <a:spcPts val="0"/>
              </a:spcBef>
              <a:buNone/>
            </a:pPr>
            <a:r>
              <a:t/>
            </a:r>
            <a:endParaRPr b="0" i="0" sz="1200" u="none" cap="none" strike="noStrike">
              <a:solidFill>
                <a:schemeClr val="dk1"/>
              </a:solidFill>
              <a:latin typeface="Calibri"/>
              <a:ea typeface="Calibri"/>
              <a:cs typeface="Calibri"/>
              <a:sym typeface="Calibri"/>
            </a:endParaRPr>
          </a:p>
        </p:txBody>
      </p:sp>
      <p:sp>
        <p:nvSpPr>
          <p:cNvPr id="224" name="Shape 224"/>
          <p:cNvSpPr txBox="1"/>
          <p:nvPr>
            <p:ph idx="12" type="sldNum"/>
          </p:nvPr>
        </p:nvSpPr>
        <p:spPr>
          <a:xfrm>
            <a:off x="3884613" y="8685213"/>
            <a:ext cx="2971800" cy="458787"/>
          </a:xfrm>
          <a:prstGeom prst="rect">
            <a:avLst/>
          </a:prstGeom>
          <a:noFill/>
          <a:ln>
            <a:noFill/>
          </a:ln>
        </p:spPr>
        <p:txBody>
          <a:bodyPr anchorCtr="0" anchor="b" bIns="45700" lIns="91425" rIns="91425" wrap="square" tIns="45700">
            <a:noAutofit/>
          </a:bodyPr>
          <a:lstStyle/>
          <a:p>
            <a:pPr indent="0" lvl="0" marL="0" marR="0" rtl="0" algn="r">
              <a:spcBef>
                <a:spcPts val="0"/>
              </a:spcBef>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Shape 229"/>
          <p:cNvSpPr txBox="1"/>
          <p:nvPr>
            <p:ph idx="1" type="body"/>
          </p:nvPr>
        </p:nvSpPr>
        <p:spPr>
          <a:xfrm>
            <a:off x="685800" y="4400550"/>
            <a:ext cx="5486400" cy="3600450"/>
          </a:xfrm>
          <a:prstGeom prst="rect">
            <a:avLst/>
          </a:prstGeom>
        </p:spPr>
        <p:txBody>
          <a:bodyPr anchorCtr="0" anchor="t" bIns="91425" lIns="91425" rIns="91425" wrap="square" tIns="91425">
            <a:noAutofit/>
          </a:bodyPr>
          <a:lstStyle/>
          <a:p>
            <a:pPr indent="-317500" lvl="0" marL="457200">
              <a:spcBef>
                <a:spcPts val="0"/>
              </a:spcBef>
              <a:spcAft>
                <a:spcPts val="0"/>
              </a:spcAft>
              <a:buSzPts val="1400"/>
              <a:buChar char="●"/>
            </a:pPr>
            <a:r>
              <a:rPr lang="en-US"/>
              <a:t>CND - Conceptual Neighbour Diagram</a:t>
            </a:r>
          </a:p>
          <a:p>
            <a:pPr indent="-317500" lvl="1" marL="914400">
              <a:spcBef>
                <a:spcPts val="0"/>
              </a:spcBef>
              <a:buSzPts val="1400"/>
              <a:buChar char="○"/>
            </a:pPr>
            <a:r>
              <a:rPr lang="en-US"/>
              <a:t>Used as a tool to measure the distance between cases and to retrieve the most similar cases.</a:t>
            </a:r>
          </a:p>
        </p:txBody>
      </p:sp>
      <p:sp>
        <p:nvSpPr>
          <p:cNvPr id="230" name="Shape 23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21" name="Shape 21"/>
        <p:cNvGrpSpPr/>
        <p:nvPr/>
      </p:nvGrpSpPr>
      <p:grpSpPr>
        <a:xfrm>
          <a:off x="0" y="0"/>
          <a:ext cx="0" cy="0"/>
          <a:chOff x="0" y="0"/>
          <a:chExt cx="0" cy="0"/>
        </a:xfrm>
      </p:grpSpPr>
      <p:sp>
        <p:nvSpPr>
          <p:cNvPr id="22" name="Shape 22"/>
          <p:cNvSpPr txBox="1"/>
          <p:nvPr>
            <p:ph type="ctrTitle"/>
          </p:nvPr>
        </p:nvSpPr>
        <p:spPr>
          <a:xfrm>
            <a:off x="1154955" y="1447800"/>
            <a:ext cx="8825658" cy="3329581"/>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1400"/>
              <a:buFont typeface="Century Gothic"/>
              <a:buNone/>
              <a:defRPr b="0" i="0" sz="7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23" name="Shape 23"/>
          <p:cNvSpPr txBox="1"/>
          <p:nvPr>
            <p:ph idx="1" type="subTitle"/>
          </p:nvPr>
        </p:nvSpPr>
        <p:spPr>
          <a:xfrm>
            <a:off x="1154955" y="4777380"/>
            <a:ext cx="8825658" cy="86142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0" lvl="1" marL="457200" marR="0" rtl="0" algn="ctr">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ctr">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ctr">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24" name="Shape 2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5" name="Shape 2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6" name="Shape 2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noramic Picture with Caption">
    <p:spTree>
      <p:nvGrpSpPr>
        <p:cNvPr id="78" name="Shape 78"/>
        <p:cNvGrpSpPr/>
        <p:nvPr/>
      </p:nvGrpSpPr>
      <p:grpSpPr>
        <a:xfrm>
          <a:off x="0" y="0"/>
          <a:ext cx="0" cy="0"/>
          <a:chOff x="0" y="0"/>
          <a:chExt cx="0" cy="0"/>
        </a:xfrm>
      </p:grpSpPr>
      <p:sp>
        <p:nvSpPr>
          <p:cNvPr id="79" name="Shape 79"/>
          <p:cNvSpPr txBox="1"/>
          <p:nvPr>
            <p:ph type="title"/>
          </p:nvPr>
        </p:nvSpPr>
        <p:spPr>
          <a:xfrm>
            <a:off x="1154956" y="4800587"/>
            <a:ext cx="8825657" cy="566738"/>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1400"/>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80" name="Shape 80"/>
          <p:cNvSpPr/>
          <p:nvPr>
            <p:ph idx="2" type="pic"/>
          </p:nvPr>
        </p:nvSpPr>
        <p:spPr>
          <a:xfrm>
            <a:off x="1154955" y="685800"/>
            <a:ext cx="8825658" cy="3640666"/>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81" name="Shape 81"/>
          <p:cNvSpPr txBox="1"/>
          <p:nvPr>
            <p:ph idx="1" type="body"/>
          </p:nvPr>
        </p:nvSpPr>
        <p:spPr>
          <a:xfrm>
            <a:off x="1154956" y="5367325"/>
            <a:ext cx="8825656" cy="493712"/>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2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2" name="Shape 8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3" name="Shape 8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4" name="Shape 8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itle and Caption">
    <p:spTree>
      <p:nvGrpSpPr>
        <p:cNvPr id="85" name="Shape 85"/>
        <p:cNvGrpSpPr/>
        <p:nvPr/>
      </p:nvGrpSpPr>
      <p:grpSpPr>
        <a:xfrm>
          <a:off x="0" y="0"/>
          <a:ext cx="0" cy="0"/>
          <a:chOff x="0" y="0"/>
          <a:chExt cx="0" cy="0"/>
        </a:xfrm>
      </p:grpSpPr>
      <p:sp>
        <p:nvSpPr>
          <p:cNvPr id="86" name="Shape 86"/>
          <p:cNvSpPr txBox="1"/>
          <p:nvPr>
            <p:ph type="title"/>
          </p:nvPr>
        </p:nvSpPr>
        <p:spPr>
          <a:xfrm>
            <a:off x="1154954" y="1447800"/>
            <a:ext cx="8825659" cy="198120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8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87" name="Shape 87"/>
          <p:cNvSpPr txBox="1"/>
          <p:nvPr>
            <p:ph idx="1" type="body"/>
          </p:nvPr>
        </p:nvSpPr>
        <p:spPr>
          <a:xfrm>
            <a:off x="1154954" y="3657600"/>
            <a:ext cx="8825659" cy="2362200"/>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8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88" name="Shape 8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89" name="Shape 8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0" name="Shape 9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Quote with Caption">
    <p:spTree>
      <p:nvGrpSpPr>
        <p:cNvPr id="91" name="Shape 91"/>
        <p:cNvGrpSpPr/>
        <p:nvPr/>
      </p:nvGrpSpPr>
      <p:grpSpPr>
        <a:xfrm>
          <a:off x="0" y="0"/>
          <a:ext cx="0" cy="0"/>
          <a:chOff x="0" y="0"/>
          <a:chExt cx="0" cy="0"/>
        </a:xfrm>
      </p:grpSpPr>
      <p:sp>
        <p:nvSpPr>
          <p:cNvPr id="92" name="Shape 92"/>
          <p:cNvSpPr txBox="1"/>
          <p:nvPr>
            <p:ph type="title"/>
          </p:nvPr>
        </p:nvSpPr>
        <p:spPr>
          <a:xfrm>
            <a:off x="1574801" y="1447800"/>
            <a:ext cx="7999315" cy="2323374"/>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8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93" name="Shape 93"/>
          <p:cNvSpPr txBox="1"/>
          <p:nvPr>
            <p:ph idx="1" type="body"/>
          </p:nvPr>
        </p:nvSpPr>
        <p:spPr>
          <a:xfrm>
            <a:off x="1930400" y="3771174"/>
            <a:ext cx="7385828" cy="342174"/>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400" u="none" cap="small"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4" name="Shape 94"/>
          <p:cNvSpPr txBox="1"/>
          <p:nvPr>
            <p:ph idx="2" type="body"/>
          </p:nvPr>
        </p:nvSpPr>
        <p:spPr>
          <a:xfrm>
            <a:off x="1154954" y="4350657"/>
            <a:ext cx="8825659" cy="1676400"/>
          </a:xfrm>
          <a:prstGeom prst="rect">
            <a:avLst/>
          </a:prstGeom>
          <a:noFill/>
          <a:ln>
            <a:noFill/>
          </a:ln>
        </p:spPr>
        <p:txBody>
          <a:bodyPr anchorCtr="0" anchor="ctr"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8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95" name="Shape 95"/>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6" name="Shape 96"/>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7" name="Shape 97"/>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
        <p:nvSpPr>
          <p:cNvPr id="98" name="Shape 98"/>
          <p:cNvSpPr txBox="1"/>
          <p:nvPr/>
        </p:nvSpPr>
        <p:spPr>
          <a:xfrm>
            <a:off x="898295" y="971253"/>
            <a:ext cx="801912" cy="196977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0" i="0" lang="en-US" sz="12200">
                <a:solidFill>
                  <a:schemeClr val="accent1"/>
                </a:solidFill>
                <a:latin typeface="Arial"/>
                <a:ea typeface="Arial"/>
                <a:cs typeface="Arial"/>
                <a:sym typeface="Arial"/>
              </a:rPr>
              <a:t>“</a:t>
            </a:r>
          </a:p>
        </p:txBody>
      </p:sp>
      <p:sp>
        <p:nvSpPr>
          <p:cNvPr id="99" name="Shape 99"/>
          <p:cNvSpPr txBox="1"/>
          <p:nvPr/>
        </p:nvSpPr>
        <p:spPr>
          <a:xfrm>
            <a:off x="9330490" y="2613787"/>
            <a:ext cx="801912" cy="1969770"/>
          </a:xfrm>
          <a:prstGeom prst="rect">
            <a:avLst/>
          </a:prstGeom>
          <a:noFill/>
          <a:ln>
            <a:noFill/>
          </a:ln>
        </p:spPr>
        <p:txBody>
          <a:bodyPr anchorCtr="0" anchor="t" bIns="45700" lIns="91425" rIns="91425" wrap="square" tIns="45700">
            <a:noAutofit/>
          </a:bodyPr>
          <a:lstStyle/>
          <a:p>
            <a:pPr indent="0" lvl="0" marL="0" marR="0" rtl="0" algn="r">
              <a:spcBef>
                <a:spcPts val="0"/>
              </a:spcBef>
              <a:buNone/>
            </a:pPr>
            <a:r>
              <a:rPr b="0" i="0" lang="en-US" sz="12200">
                <a:solidFill>
                  <a:schemeClr val="accent1"/>
                </a:solidFill>
                <a:latin typeface="Arial"/>
                <a:ea typeface="Arial"/>
                <a:cs typeface="Arial"/>
                <a:sym typeface="Arial"/>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Name Card">
    <p:spTree>
      <p:nvGrpSpPr>
        <p:cNvPr id="100" name="Shape 100"/>
        <p:cNvGrpSpPr/>
        <p:nvPr/>
      </p:nvGrpSpPr>
      <p:grpSpPr>
        <a:xfrm>
          <a:off x="0" y="0"/>
          <a:ext cx="0" cy="0"/>
          <a:chOff x="0" y="0"/>
          <a:chExt cx="0" cy="0"/>
        </a:xfrm>
      </p:grpSpPr>
      <p:sp>
        <p:nvSpPr>
          <p:cNvPr id="101" name="Shape 101"/>
          <p:cNvSpPr txBox="1"/>
          <p:nvPr>
            <p:ph type="title"/>
          </p:nvPr>
        </p:nvSpPr>
        <p:spPr>
          <a:xfrm>
            <a:off x="1154954" y="3124201"/>
            <a:ext cx="8825659" cy="1653180"/>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02" name="Shape 102"/>
          <p:cNvSpPr txBox="1"/>
          <p:nvPr>
            <p:ph idx="1" type="body"/>
          </p:nvPr>
        </p:nvSpPr>
        <p:spPr>
          <a:xfrm>
            <a:off x="1154955" y="4777381"/>
            <a:ext cx="8825658" cy="8604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103" name="Shape 103"/>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4" name="Shape 104"/>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5" name="Shape 105"/>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mn">
    <p:spTree>
      <p:nvGrpSpPr>
        <p:cNvPr id="106" name="Shape 106"/>
        <p:cNvGrpSpPr/>
        <p:nvPr/>
      </p:nvGrpSpPr>
      <p:grpSpPr>
        <a:xfrm>
          <a:off x="0" y="0"/>
          <a:ext cx="0" cy="0"/>
          <a:chOff x="0" y="0"/>
          <a:chExt cx="0" cy="0"/>
        </a:xfrm>
      </p:grpSpPr>
      <p:sp>
        <p:nvSpPr>
          <p:cNvPr id="107" name="Shape 107"/>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08" name="Shape 108"/>
          <p:cNvSpPr txBox="1"/>
          <p:nvPr>
            <p:ph idx="1" type="body"/>
          </p:nvPr>
        </p:nvSpPr>
        <p:spPr>
          <a:xfrm>
            <a:off x="632947" y="1981200"/>
            <a:ext cx="2946866"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09" name="Shape 109"/>
          <p:cNvSpPr txBox="1"/>
          <p:nvPr>
            <p:ph idx="2" type="body"/>
          </p:nvPr>
        </p:nvSpPr>
        <p:spPr>
          <a:xfrm>
            <a:off x="652463" y="2667000"/>
            <a:ext cx="2927350"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10" name="Shape 110"/>
          <p:cNvSpPr txBox="1"/>
          <p:nvPr>
            <p:ph idx="3" type="body"/>
          </p:nvPr>
        </p:nvSpPr>
        <p:spPr>
          <a:xfrm>
            <a:off x="3883659" y="1981200"/>
            <a:ext cx="2936241"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1" name="Shape 111"/>
          <p:cNvSpPr txBox="1"/>
          <p:nvPr>
            <p:ph idx="4" type="body"/>
          </p:nvPr>
        </p:nvSpPr>
        <p:spPr>
          <a:xfrm>
            <a:off x="3873106" y="2667000"/>
            <a:ext cx="2946794"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12" name="Shape 112"/>
          <p:cNvSpPr txBox="1"/>
          <p:nvPr>
            <p:ph idx="5" type="body"/>
          </p:nvPr>
        </p:nvSpPr>
        <p:spPr>
          <a:xfrm>
            <a:off x="7124700" y="1981200"/>
            <a:ext cx="2932113"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13" name="Shape 113"/>
          <p:cNvSpPr txBox="1"/>
          <p:nvPr>
            <p:ph idx="6" type="body"/>
          </p:nvPr>
        </p:nvSpPr>
        <p:spPr>
          <a:xfrm>
            <a:off x="7124700" y="2667000"/>
            <a:ext cx="2932113" cy="3589338"/>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14" name="Shape 114"/>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115" name="Shape 115"/>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116" name="Shape 116"/>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7" name="Shape 117"/>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18" name="Shape 118"/>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Picture Column">
    <p:spTree>
      <p:nvGrpSpPr>
        <p:cNvPr id="119" name="Shape 119"/>
        <p:cNvGrpSpPr/>
        <p:nvPr/>
      </p:nvGrpSpPr>
      <p:grpSpPr>
        <a:xfrm>
          <a:off x="0" y="0"/>
          <a:ext cx="0" cy="0"/>
          <a:chOff x="0" y="0"/>
          <a:chExt cx="0" cy="0"/>
        </a:xfrm>
      </p:grpSpPr>
      <p:sp>
        <p:nvSpPr>
          <p:cNvPr id="120" name="Shape 120"/>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21" name="Shape 121"/>
          <p:cNvSpPr txBox="1"/>
          <p:nvPr>
            <p:ph idx="1" type="body"/>
          </p:nvPr>
        </p:nvSpPr>
        <p:spPr>
          <a:xfrm>
            <a:off x="652463" y="4250949"/>
            <a:ext cx="2940050"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2" name="Shape 122"/>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3" name="Shape 123"/>
          <p:cNvSpPr txBox="1"/>
          <p:nvPr>
            <p:ph idx="3" type="body"/>
          </p:nvPr>
        </p:nvSpPr>
        <p:spPr>
          <a:xfrm>
            <a:off x="652463" y="4827211"/>
            <a:ext cx="2940050"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4" name="Shape 124"/>
          <p:cNvSpPr txBox="1"/>
          <p:nvPr>
            <p:ph idx="4" type="body"/>
          </p:nvPr>
        </p:nvSpPr>
        <p:spPr>
          <a:xfrm>
            <a:off x="3889375" y="4250949"/>
            <a:ext cx="2930525"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5" name="Shape 125"/>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6" name="Shape 126"/>
          <p:cNvSpPr txBox="1"/>
          <p:nvPr>
            <p:ph idx="6" type="body"/>
          </p:nvPr>
        </p:nvSpPr>
        <p:spPr>
          <a:xfrm>
            <a:off x="3888022" y="4827210"/>
            <a:ext cx="2934406"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127" name="Shape 127"/>
          <p:cNvSpPr txBox="1"/>
          <p:nvPr>
            <p:ph idx="7" type="body"/>
          </p:nvPr>
        </p:nvSpPr>
        <p:spPr>
          <a:xfrm>
            <a:off x="7124700" y="4250949"/>
            <a:ext cx="2932113"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128" name="Shape 128"/>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129" name="Shape 129"/>
          <p:cNvSpPr txBox="1"/>
          <p:nvPr>
            <p:ph idx="9" type="body"/>
          </p:nvPr>
        </p:nvSpPr>
        <p:spPr>
          <a:xfrm>
            <a:off x="7124575" y="4827208"/>
            <a:ext cx="2935997" cy="65918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cxnSp>
        <p:nvCxnSpPr>
          <p:cNvPr id="130" name="Shape 130"/>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131" name="Shape 131"/>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132" name="Shape 13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3" name="Shape 13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4" name="Shape 13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35" name="Shape 135"/>
        <p:cNvGrpSpPr/>
        <p:nvPr/>
      </p:nvGrpSpPr>
      <p:grpSpPr>
        <a:xfrm>
          <a:off x="0" y="0"/>
          <a:ext cx="0" cy="0"/>
          <a:chOff x="0" y="0"/>
          <a:chExt cx="0" cy="0"/>
        </a:xfrm>
      </p:grpSpPr>
      <p:sp>
        <p:nvSpPr>
          <p:cNvPr id="136" name="Shape 13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37" name="Shape 137"/>
          <p:cNvSpPr txBox="1"/>
          <p:nvPr>
            <p:ph idx="1" type="body"/>
          </p:nvPr>
        </p:nvSpPr>
        <p:spPr>
          <a:xfrm rot="5400000">
            <a:off x="3478842" y="-322612"/>
            <a:ext cx="4195481" cy="894654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38" name="Shape 13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39" name="Shape 13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0" name="Shape 14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41" name="Shape 141"/>
        <p:cNvGrpSpPr/>
        <p:nvPr/>
      </p:nvGrpSpPr>
      <p:grpSpPr>
        <a:xfrm>
          <a:off x="0" y="0"/>
          <a:ext cx="0" cy="0"/>
          <a:chOff x="0" y="0"/>
          <a:chExt cx="0" cy="0"/>
        </a:xfrm>
      </p:grpSpPr>
      <p:sp>
        <p:nvSpPr>
          <p:cNvPr id="142" name="Shape 142"/>
          <p:cNvSpPr txBox="1"/>
          <p:nvPr>
            <p:ph type="title"/>
          </p:nvPr>
        </p:nvSpPr>
        <p:spPr>
          <a:xfrm rot="5400000">
            <a:off x="6267450" y="2466975"/>
            <a:ext cx="5826125" cy="1752601"/>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14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43" name="Shape 143"/>
          <p:cNvSpPr txBox="1"/>
          <p:nvPr>
            <p:ph idx="1" type="body"/>
          </p:nvPr>
        </p:nvSpPr>
        <p:spPr>
          <a:xfrm rot="5400000">
            <a:off x="1679575" y="-139699"/>
            <a:ext cx="5368924" cy="7423149"/>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4" name="Shape 144"/>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5" name="Shape 145"/>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46" name="Shape 146"/>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27" name="Shape 27"/>
        <p:cNvGrpSpPr/>
        <p:nvPr/>
      </p:nvGrpSpPr>
      <p:grpSpPr>
        <a:xfrm>
          <a:off x="0" y="0"/>
          <a:ext cx="0" cy="0"/>
          <a:chOff x="0" y="0"/>
          <a:chExt cx="0" cy="0"/>
        </a:xfrm>
      </p:grpSpPr>
      <p:sp>
        <p:nvSpPr>
          <p:cNvPr id="28" name="Shape 28"/>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29" name="Shape 29"/>
          <p:cNvSpPr txBox="1"/>
          <p:nvPr>
            <p:ph idx="1" type="body"/>
          </p:nvPr>
        </p:nvSpPr>
        <p:spPr>
          <a:xfrm>
            <a:off x="1103312" y="2052918"/>
            <a:ext cx="8946541" cy="419548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30" name="Shape 30"/>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1" name="Shape 31"/>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2" name="Shape 32"/>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33" name="Shape 33"/>
        <p:cNvGrpSpPr/>
        <p:nvPr/>
      </p:nvGrpSpPr>
      <p:grpSpPr>
        <a:xfrm>
          <a:off x="0" y="0"/>
          <a:ext cx="0" cy="0"/>
          <a:chOff x="0" y="0"/>
          <a:chExt cx="0" cy="0"/>
        </a:xfrm>
      </p:grpSpPr>
      <p:sp>
        <p:nvSpPr>
          <p:cNvPr id="34" name="Shape 34"/>
          <p:cNvSpPr txBox="1"/>
          <p:nvPr>
            <p:ph type="title"/>
          </p:nvPr>
        </p:nvSpPr>
        <p:spPr>
          <a:xfrm>
            <a:off x="1154956" y="2861733"/>
            <a:ext cx="8825657" cy="1915647"/>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1400"/>
              <a:buFont typeface="Century Gothic"/>
              <a:buNone/>
              <a:defRPr b="0" i="0" sz="40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35" name="Shape 35"/>
          <p:cNvSpPr txBox="1"/>
          <p:nvPr>
            <p:ph idx="1" type="body"/>
          </p:nvPr>
        </p:nvSpPr>
        <p:spPr>
          <a:xfrm>
            <a:off x="1154955" y="4777381"/>
            <a:ext cx="8825658" cy="8604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0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1400" u="none" cap="none" strike="noStrike">
                <a:solidFill>
                  <a:schemeClr val="lt1"/>
                </a:solidFill>
                <a:latin typeface="Century Gothic"/>
                <a:ea typeface="Century Gothic"/>
                <a:cs typeface="Century Gothic"/>
                <a:sym typeface="Century Gothic"/>
              </a:defRPr>
            </a:lvl9pPr>
          </a:lstStyle>
          <a:p/>
        </p:txBody>
      </p:sp>
      <p:sp>
        <p:nvSpPr>
          <p:cNvPr id="36" name="Shape 36"/>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7" name="Shape 37"/>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8" name="Shape 38"/>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39" name="Shape 39"/>
        <p:cNvGrpSpPr/>
        <p:nvPr/>
      </p:nvGrpSpPr>
      <p:grpSpPr>
        <a:xfrm>
          <a:off x="0" y="0"/>
          <a:ext cx="0" cy="0"/>
          <a:chOff x="0" y="0"/>
          <a:chExt cx="0" cy="0"/>
        </a:xfrm>
      </p:grpSpPr>
      <p:sp>
        <p:nvSpPr>
          <p:cNvPr id="40" name="Shape 40"/>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41" name="Shape 41"/>
          <p:cNvSpPr txBox="1"/>
          <p:nvPr>
            <p:ph idx="1" type="body"/>
          </p:nvPr>
        </p:nvSpPr>
        <p:spPr>
          <a:xfrm>
            <a:off x="1103312" y="2060575"/>
            <a:ext cx="4396339" cy="4195763"/>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2" name="Shape 42"/>
          <p:cNvSpPr txBox="1"/>
          <p:nvPr>
            <p:ph idx="2" type="body"/>
          </p:nvPr>
        </p:nvSpPr>
        <p:spPr>
          <a:xfrm>
            <a:off x="5654493" y="2056092"/>
            <a:ext cx="4396341" cy="4200245"/>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43" name="Shape 43"/>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4" name="Shape 44"/>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45" name="Shape 45"/>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46" name="Shape 46"/>
        <p:cNvGrpSpPr/>
        <p:nvPr/>
      </p:nvGrpSpPr>
      <p:grpSpPr>
        <a:xfrm>
          <a:off x="0" y="0"/>
          <a:ext cx="0" cy="0"/>
          <a:chOff x="0" y="0"/>
          <a:chExt cx="0" cy="0"/>
        </a:xfrm>
      </p:grpSpPr>
      <p:sp>
        <p:nvSpPr>
          <p:cNvPr id="47" name="Shape 47"/>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48" name="Shape 48"/>
          <p:cNvSpPr txBox="1"/>
          <p:nvPr>
            <p:ph idx="1" type="body"/>
          </p:nvPr>
        </p:nvSpPr>
        <p:spPr>
          <a:xfrm>
            <a:off x="1103313" y="1905000"/>
            <a:ext cx="4396338"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49" name="Shape 49"/>
          <p:cNvSpPr txBox="1"/>
          <p:nvPr>
            <p:ph idx="2" type="body"/>
          </p:nvPr>
        </p:nvSpPr>
        <p:spPr>
          <a:xfrm>
            <a:off x="1103312" y="2514600"/>
            <a:ext cx="4396339" cy="3741738"/>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0" name="Shape 50"/>
          <p:cNvSpPr txBox="1"/>
          <p:nvPr>
            <p:ph idx="3" type="body"/>
          </p:nvPr>
        </p:nvSpPr>
        <p:spPr>
          <a:xfrm>
            <a:off x="5654495" y="1905000"/>
            <a:ext cx="4396339" cy="576262"/>
          </a:xfrm>
          <a:prstGeom prst="rect">
            <a:avLst/>
          </a:prstGeom>
          <a:noFill/>
          <a:ln>
            <a:noFill/>
          </a:ln>
        </p:spPr>
        <p:txBody>
          <a:bodyPr anchorCtr="0" anchor="b" bIns="91425" lIns="91425" rIns="91425" wrap="square" tIns="91425"/>
          <a:lstStyle>
            <a:lvl1pPr indent="0" lvl="0" marL="0" marR="0" rtl="0" algn="l">
              <a:spcBef>
                <a:spcPts val="1000"/>
              </a:spcBef>
              <a:spcAft>
                <a:spcPts val="0"/>
              </a:spcAft>
              <a:buClr>
                <a:schemeClr val="accent1"/>
              </a:buClr>
              <a:buSzPts val="1600"/>
              <a:buFont typeface="Noto Sans Symbols"/>
              <a:buNone/>
              <a:defRPr b="0" i="0" sz="2400" u="none" cap="none" strike="noStrike">
                <a:solidFill>
                  <a:schemeClr val="accen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1" i="0" sz="20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1" i="0" sz="18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1" i="0" sz="1600" u="none" cap="none" strike="noStrike">
                <a:solidFill>
                  <a:schemeClr val="lt1"/>
                </a:solidFill>
                <a:latin typeface="Century Gothic"/>
                <a:ea typeface="Century Gothic"/>
                <a:cs typeface="Century Gothic"/>
                <a:sym typeface="Century Gothic"/>
              </a:defRPr>
            </a:lvl9pPr>
          </a:lstStyle>
          <a:p/>
        </p:txBody>
      </p:sp>
      <p:sp>
        <p:nvSpPr>
          <p:cNvPr id="51" name="Shape 51"/>
          <p:cNvSpPr txBox="1"/>
          <p:nvPr>
            <p:ph idx="4" type="body"/>
          </p:nvPr>
        </p:nvSpPr>
        <p:spPr>
          <a:xfrm>
            <a:off x="5654495" y="2514600"/>
            <a:ext cx="4396339" cy="3741738"/>
          </a:xfrm>
          <a:prstGeom prst="rect">
            <a:avLst/>
          </a:prstGeom>
          <a:noFill/>
          <a:ln>
            <a:noFill/>
          </a:ln>
        </p:spPr>
        <p:txBody>
          <a:bodyPr anchorCtr="0" anchor="t" bIns="91425" lIns="91425" rIns="91425" wrap="square" tIns="91425"/>
          <a:lstStyle>
            <a:lvl1pPr indent="-251459" lvl="0" marL="34290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1pPr>
            <a:lvl2pPr indent="-204469" lvl="1" marL="74295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2pPr>
            <a:lvl3pPr indent="-157480" lvl="2" marL="1143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3pPr>
            <a:lvl4pPr indent="-167639" lvl="3" marL="1600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4pPr>
            <a:lvl5pPr indent="-167639" lvl="4" marL="20574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5pPr>
            <a:lvl6pPr indent="-167639" lvl="5" marL="25146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6pPr>
            <a:lvl7pPr indent="-167639" lvl="6" marL="29718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7pPr>
            <a:lvl8pPr indent="-167640" lvl="7" marL="34290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8pPr>
            <a:lvl9pPr indent="-167640" lvl="8" marL="3886200" marR="0" rtl="0" algn="l">
              <a:spcBef>
                <a:spcPts val="1000"/>
              </a:spcBef>
              <a:spcAft>
                <a:spcPts val="0"/>
              </a:spcAft>
              <a:buClr>
                <a:schemeClr val="accent1"/>
              </a:buClr>
              <a:buSzPts val="960"/>
              <a:buFont typeface="Noto Sans Symbols"/>
              <a:buChar char="▶"/>
              <a:defRPr b="0" i="0" sz="1200" u="none" cap="none" strike="noStrike">
                <a:solidFill>
                  <a:schemeClr val="lt1"/>
                </a:solidFill>
                <a:latin typeface="Century Gothic"/>
                <a:ea typeface="Century Gothic"/>
                <a:cs typeface="Century Gothic"/>
                <a:sym typeface="Century Gothic"/>
              </a:defRPr>
            </a:lvl9pPr>
          </a:lstStyle>
          <a:p/>
        </p:txBody>
      </p:sp>
      <p:sp>
        <p:nvSpPr>
          <p:cNvPr id="52" name="Shape 52"/>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3" name="Shape 53"/>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4" name="Shape 54"/>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5" name="Shape 55"/>
        <p:cNvGrpSpPr/>
        <p:nvPr/>
      </p:nvGrpSpPr>
      <p:grpSpPr>
        <a:xfrm>
          <a:off x="0" y="0"/>
          <a:ext cx="0" cy="0"/>
          <a:chOff x="0" y="0"/>
          <a:chExt cx="0" cy="0"/>
        </a:xfrm>
      </p:grpSpPr>
      <p:sp>
        <p:nvSpPr>
          <p:cNvPr id="56" name="Shape 5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57" name="Shape 57"/>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8" name="Shape 58"/>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59" name="Shape 59"/>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60" name="Shape 60"/>
        <p:cNvGrpSpPr/>
        <p:nvPr/>
      </p:nvGrpSpPr>
      <p:grpSpPr>
        <a:xfrm>
          <a:off x="0" y="0"/>
          <a:ext cx="0" cy="0"/>
          <a:chOff x="0" y="0"/>
          <a:chExt cx="0" cy="0"/>
        </a:xfrm>
      </p:grpSpPr>
      <p:sp>
        <p:nvSpPr>
          <p:cNvPr id="61" name="Shape 61"/>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2" name="Shape 62"/>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3" name="Shape 63"/>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64" name="Shape 64"/>
        <p:cNvGrpSpPr/>
        <p:nvPr/>
      </p:nvGrpSpPr>
      <p:grpSpPr>
        <a:xfrm>
          <a:off x="0" y="0"/>
          <a:ext cx="0" cy="0"/>
          <a:chOff x="0" y="0"/>
          <a:chExt cx="0" cy="0"/>
        </a:xfrm>
      </p:grpSpPr>
      <p:sp>
        <p:nvSpPr>
          <p:cNvPr id="65" name="Shape 65"/>
          <p:cNvSpPr txBox="1"/>
          <p:nvPr>
            <p:ph type="title"/>
          </p:nvPr>
        </p:nvSpPr>
        <p:spPr>
          <a:xfrm>
            <a:off x="1154954" y="1447800"/>
            <a:ext cx="3401064" cy="1447800"/>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1400"/>
              <a:buFont typeface="Century Gothic"/>
              <a:buNone/>
              <a:defRPr b="0" i="0" sz="24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66" name="Shape 66"/>
          <p:cNvSpPr txBox="1"/>
          <p:nvPr>
            <p:ph idx="1" type="body"/>
          </p:nvPr>
        </p:nvSpPr>
        <p:spPr>
          <a:xfrm>
            <a:off x="4784616" y="1447800"/>
            <a:ext cx="5195997" cy="4572000"/>
          </a:xfrm>
          <a:prstGeom prst="rect">
            <a:avLst/>
          </a:prstGeom>
          <a:noFill/>
          <a:ln>
            <a:noFill/>
          </a:ln>
        </p:spPr>
        <p:txBody>
          <a:bodyPr anchorCtr="0" anchor="ctr"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67" name="Shape 67"/>
          <p:cNvSpPr txBox="1"/>
          <p:nvPr>
            <p:ph idx="2" type="body"/>
          </p:nvPr>
        </p:nvSpPr>
        <p:spPr>
          <a:xfrm>
            <a:off x="1154954" y="3129280"/>
            <a:ext cx="3401063" cy="2895599"/>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68" name="Shape 6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69" name="Shape 6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0" name="Shape 7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71" name="Shape 71"/>
        <p:cNvGrpSpPr/>
        <p:nvPr/>
      </p:nvGrpSpPr>
      <p:grpSpPr>
        <a:xfrm>
          <a:off x="0" y="0"/>
          <a:ext cx="0" cy="0"/>
          <a:chOff x="0" y="0"/>
          <a:chExt cx="0" cy="0"/>
        </a:xfrm>
      </p:grpSpPr>
      <p:sp>
        <p:nvSpPr>
          <p:cNvPr id="72" name="Shape 72"/>
          <p:cNvSpPr txBox="1"/>
          <p:nvPr>
            <p:ph type="title"/>
          </p:nvPr>
        </p:nvSpPr>
        <p:spPr>
          <a:xfrm>
            <a:off x="1153907" y="1854192"/>
            <a:ext cx="5092906" cy="1574808"/>
          </a:xfrm>
          <a:prstGeom prst="rect">
            <a:avLst/>
          </a:prstGeom>
          <a:noFill/>
          <a:ln>
            <a:noFill/>
          </a:ln>
        </p:spPr>
        <p:txBody>
          <a:bodyPr anchorCtr="0" anchor="b" bIns="91425" lIns="91425" rIns="91425" wrap="square" tIns="91425"/>
          <a:lstStyle>
            <a:lvl1pPr indent="0" lvl="0" marL="0" marR="0" rtl="0" algn="l">
              <a:spcBef>
                <a:spcPts val="0"/>
              </a:spcBef>
              <a:buClr>
                <a:schemeClr val="lt2"/>
              </a:buClr>
              <a:buSzPts val="1400"/>
              <a:buFont typeface="Century Gothic"/>
              <a:buNone/>
              <a:defRPr b="0" i="0" sz="36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73" name="Shape 73"/>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91425" lIns="91425" rIns="91425" wrap="square" tIns="91425"/>
          <a:lstStyle>
            <a:lvl1pPr indent="0" lvl="0" marL="0" marR="0" rtl="0" algn="ctr">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400"/>
              <a:buFont typeface="Noto Sans Symbols"/>
              <a:buNone/>
              <a:defRPr b="0" i="0" sz="1600" u="none" cap="none" strike="noStrike">
                <a:solidFill>
                  <a:schemeClr val="lt1"/>
                </a:solidFill>
                <a:latin typeface="Century Gothic"/>
                <a:ea typeface="Century Gothic"/>
                <a:cs typeface="Century Gothic"/>
                <a:sym typeface="Century Gothic"/>
              </a:defRPr>
            </a:lvl9pPr>
          </a:lstStyle>
          <a:p/>
        </p:txBody>
      </p:sp>
      <p:sp>
        <p:nvSpPr>
          <p:cNvPr id="74" name="Shape 74"/>
          <p:cNvSpPr txBox="1"/>
          <p:nvPr>
            <p:ph idx="1" type="body"/>
          </p:nvPr>
        </p:nvSpPr>
        <p:spPr>
          <a:xfrm>
            <a:off x="1154954" y="3657600"/>
            <a:ext cx="5084979" cy="1371600"/>
          </a:xfrm>
          <a:prstGeom prst="rect">
            <a:avLst/>
          </a:prstGeom>
          <a:noFill/>
          <a:ln>
            <a:noFill/>
          </a:ln>
        </p:spPr>
        <p:txBody>
          <a:bodyPr anchorCtr="0" anchor="t" bIns="91425" lIns="91425" rIns="91425" wrap="square" tIns="91425"/>
          <a:lstStyle>
            <a:lvl1pPr indent="0" lvl="0" marL="0" marR="0" rtl="0" algn="l">
              <a:spcBef>
                <a:spcPts val="1000"/>
              </a:spcBef>
              <a:spcAft>
                <a:spcPts val="0"/>
              </a:spcAft>
              <a:buClr>
                <a:schemeClr val="accent1"/>
              </a:buClr>
              <a:buSzPts val="1600"/>
              <a:buFont typeface="Noto Sans Symbols"/>
              <a:buNone/>
              <a:defRPr b="0" i="0" sz="1400" u="none" cap="none" strike="noStrike">
                <a:solidFill>
                  <a:schemeClr val="lt1"/>
                </a:solidFill>
                <a:latin typeface="Century Gothic"/>
                <a:ea typeface="Century Gothic"/>
                <a:cs typeface="Century Gothic"/>
                <a:sym typeface="Century Gothic"/>
              </a:defRPr>
            </a:lvl1pPr>
            <a:lvl2pPr indent="0" lvl="1" marL="457200" marR="0" rtl="0" algn="l">
              <a:spcBef>
                <a:spcPts val="1000"/>
              </a:spcBef>
              <a:spcAft>
                <a:spcPts val="0"/>
              </a:spcAft>
              <a:buClr>
                <a:schemeClr val="accent1"/>
              </a:buClr>
              <a:buSzPts val="1440"/>
              <a:buFont typeface="Noto Sans Symbols"/>
              <a:buNone/>
              <a:defRPr b="0" i="0" sz="1200" u="none" cap="none" strike="noStrike">
                <a:solidFill>
                  <a:schemeClr val="lt1"/>
                </a:solidFill>
                <a:latin typeface="Century Gothic"/>
                <a:ea typeface="Century Gothic"/>
                <a:cs typeface="Century Gothic"/>
                <a:sym typeface="Century Gothic"/>
              </a:defRPr>
            </a:lvl2pPr>
            <a:lvl3pPr indent="0" lvl="2" marL="914400" marR="0" rtl="0" algn="l">
              <a:spcBef>
                <a:spcPts val="1000"/>
              </a:spcBef>
              <a:spcAft>
                <a:spcPts val="0"/>
              </a:spcAft>
              <a:buClr>
                <a:schemeClr val="accent1"/>
              </a:buClr>
              <a:buSzPts val="1280"/>
              <a:buFont typeface="Noto Sans Symbols"/>
              <a:buNone/>
              <a:defRPr b="0" i="0" sz="1000" u="none" cap="none" strike="noStrike">
                <a:solidFill>
                  <a:schemeClr val="lt1"/>
                </a:solidFill>
                <a:latin typeface="Century Gothic"/>
                <a:ea typeface="Century Gothic"/>
                <a:cs typeface="Century Gothic"/>
                <a:sym typeface="Century Gothic"/>
              </a:defRPr>
            </a:lvl3pPr>
            <a:lvl4pPr indent="0" lvl="3" marL="1371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4pPr>
            <a:lvl5pPr indent="0" lvl="4" marL="18288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5pPr>
            <a:lvl6pPr indent="0" lvl="5" marL="22860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6pPr>
            <a:lvl7pPr indent="0" lvl="6" marL="27432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7pPr>
            <a:lvl8pPr indent="0" lvl="7" marL="32004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8pPr>
            <a:lvl9pPr indent="0" lvl="8" marL="3657600" marR="0" rtl="0" algn="l">
              <a:spcBef>
                <a:spcPts val="1000"/>
              </a:spcBef>
              <a:spcAft>
                <a:spcPts val="0"/>
              </a:spcAft>
              <a:buClr>
                <a:schemeClr val="accent1"/>
              </a:buClr>
              <a:buSzPts val="1120"/>
              <a:buFont typeface="Noto Sans Symbols"/>
              <a:buNone/>
              <a:defRPr b="0" i="0" sz="900" u="none" cap="none" strike="noStrike">
                <a:solidFill>
                  <a:schemeClr val="lt1"/>
                </a:solidFill>
                <a:latin typeface="Century Gothic"/>
                <a:ea typeface="Century Gothic"/>
                <a:cs typeface="Century Gothic"/>
                <a:sym typeface="Century Gothic"/>
              </a:defRPr>
            </a:lvl9pPr>
          </a:lstStyle>
          <a:p/>
        </p:txBody>
      </p:sp>
      <p:sp>
        <p:nvSpPr>
          <p:cNvPr id="75" name="Shape 75"/>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6" name="Shape 76"/>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77" name="Shape 77"/>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a:solidFill>
                  <a:schemeClr val="lt1"/>
                </a:solidFill>
                <a:latin typeface="Century Gothic"/>
                <a:ea typeface="Century Gothic"/>
                <a:cs typeface="Century Gothic"/>
                <a:sym typeface="Century Gothic"/>
              </a:rPr>
              <a:t>‹#›</a:t>
            </a:fld>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1.xml"/><Relationship Id="rId1" Type="http://schemas.openxmlformats.org/officeDocument/2006/relationships/image" Target="../media/image2.png"/><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5.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stretch>
            <a:fillRect b="0" l="0" r="0" t="0"/>
          </a:stretch>
        </a:blipFill>
      </p:bgPr>
    </p:bg>
    <p:spTree>
      <p:nvGrpSpPr>
        <p:cNvPr id="9" name="Shape 9"/>
        <p:cNvGrpSpPr/>
        <p:nvPr/>
      </p:nvGrpSpPr>
      <p:grpSpPr>
        <a:xfrm>
          <a:off x="0" y="0"/>
          <a:ext cx="0" cy="0"/>
          <a:chOff x="0" y="0"/>
          <a:chExt cx="0" cy="0"/>
        </a:xfrm>
      </p:grpSpPr>
      <p:pic>
        <p:nvPicPr>
          <p:cNvPr id="10" name="Shape 10"/>
          <p:cNvPicPr preferRelativeResize="0"/>
          <p:nvPr/>
        </p:nvPicPr>
        <p:blipFill rotWithShape="1">
          <a:blip r:embed="rId2">
            <a:alphaModFix/>
          </a:blip>
          <a:srcRect b="0" l="3613" r="0" t="0"/>
          <a:stretch/>
        </p:blipFill>
        <p:spPr>
          <a:xfrm>
            <a:off x="0" y="2669685"/>
            <a:ext cx="4037012" cy="4188315"/>
          </a:xfrm>
          <a:prstGeom prst="rect">
            <a:avLst/>
          </a:prstGeom>
          <a:noFill/>
          <a:ln>
            <a:noFill/>
          </a:ln>
        </p:spPr>
      </p:pic>
      <p:pic>
        <p:nvPicPr>
          <p:cNvPr id="11" name="Shape 1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12" name="Shape 12"/>
          <p:cNvSpPr/>
          <p:nvPr/>
        </p:nvSpPr>
        <p:spPr>
          <a:xfrm>
            <a:off x="8609012" y="1676400"/>
            <a:ext cx="2819400" cy="2819400"/>
          </a:xfrm>
          <a:prstGeom prst="ellipse">
            <a:avLst/>
          </a:prstGeom>
          <a:gradFill>
            <a:gsLst>
              <a:gs pos="0">
                <a:srgbClr val="FAC867">
                  <a:alpha val="6666"/>
                </a:srgbClr>
              </a:gs>
              <a:gs pos="36000">
                <a:srgbClr val="FAC867">
                  <a:alpha val="5882"/>
                </a:srgbClr>
              </a:gs>
              <a:gs pos="69000">
                <a:srgbClr val="FAC867">
                  <a:alpha val="0"/>
                </a:srgbClr>
              </a:gs>
              <a:gs pos="100000">
                <a:srgbClr val="FAC867">
                  <a:alpha val="0"/>
                </a:srgbClr>
              </a:gs>
            </a:gsLst>
            <a:path path="circle">
              <a:fillToRect b="50%" l="50%" r="50%" t="50%"/>
            </a:path>
            <a:tileRect/>
          </a:gradFill>
          <a:ln>
            <a:noFill/>
          </a:ln>
        </p:spPr>
        <p:txBody>
          <a:bodyPr anchorCtr="0" anchor="ctr" bIns="91425" lIns="91425" rIns="91425" wrap="square" tIns="91425">
            <a:noAutofit/>
          </a:bodyPr>
          <a:lstStyle/>
          <a:p>
            <a:pPr indent="0" lvl="0" marL="0">
              <a:spcBef>
                <a:spcPts val="0"/>
              </a:spcBef>
              <a:buNone/>
            </a:pPr>
            <a:r>
              <a:t/>
            </a:r>
            <a:endParaRPr/>
          </a:p>
        </p:txBody>
      </p:sp>
      <p:pic>
        <p:nvPicPr>
          <p:cNvPr id="13" name="Shape 13"/>
          <p:cNvPicPr preferRelativeResize="0"/>
          <p:nvPr/>
        </p:nvPicPr>
        <p:blipFill rotWithShape="1">
          <a:blip r:embed="rId4">
            <a:alphaModFix/>
          </a:blip>
          <a:srcRect b="0" l="0" r="0" t="28713"/>
          <a:stretch/>
        </p:blipFill>
        <p:spPr>
          <a:xfrm>
            <a:off x="8000197" y="0"/>
            <a:ext cx="1603387" cy="1143000"/>
          </a:xfrm>
          <a:prstGeom prst="rect">
            <a:avLst/>
          </a:prstGeom>
          <a:noFill/>
          <a:ln>
            <a:noFill/>
          </a:ln>
        </p:spPr>
      </p:pic>
      <p:pic>
        <p:nvPicPr>
          <p:cNvPr id="14" name="Shape 14"/>
          <p:cNvPicPr preferRelativeResize="0"/>
          <p:nvPr/>
        </p:nvPicPr>
        <p:blipFill rotWithShape="1">
          <a:blip r:embed="rId5">
            <a:alphaModFix/>
          </a:blip>
          <a:srcRect b="24199" l="0" r="0" t="0"/>
          <a:stretch/>
        </p:blipFill>
        <p:spPr>
          <a:xfrm>
            <a:off x="8609012" y="6092866"/>
            <a:ext cx="993734" cy="765134"/>
          </a:xfrm>
          <a:prstGeom prst="rect">
            <a:avLst/>
          </a:prstGeom>
          <a:noFill/>
          <a:ln>
            <a:noFill/>
          </a:ln>
        </p:spPr>
      </p:pic>
      <p:sp>
        <p:nvSpPr>
          <p:cNvPr id="15" name="Shape 15"/>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rIns="91425" wrap="square" tIns="91425">
            <a:noAutofit/>
          </a:bodyPr>
          <a:lstStyle/>
          <a:p>
            <a:pPr indent="0" lvl="0" marL="0">
              <a:spcBef>
                <a:spcPts val="0"/>
              </a:spcBef>
              <a:buNone/>
            </a:pPr>
            <a:r>
              <a:t/>
            </a:r>
            <a:endParaRPr/>
          </a:p>
        </p:txBody>
      </p:sp>
      <p:sp>
        <p:nvSpPr>
          <p:cNvPr id="16" name="Shape 16"/>
          <p:cNvSpPr txBox="1"/>
          <p:nvPr>
            <p:ph type="title"/>
          </p:nvPr>
        </p:nvSpPr>
        <p:spPr>
          <a:xfrm>
            <a:off x="646111" y="452718"/>
            <a:ext cx="9404723" cy="1400530"/>
          </a:xfrm>
          <a:prstGeom prst="rect">
            <a:avLst/>
          </a:prstGeom>
          <a:noFill/>
          <a:ln>
            <a:noFill/>
          </a:ln>
        </p:spPr>
        <p:txBody>
          <a:bodyPr anchorCtr="0" anchor="t" bIns="91425" lIns="91425" rIns="91425" wrap="square" tIns="91425"/>
          <a:lstStyle>
            <a:lvl1pPr indent="0" lvl="0" marL="0" marR="0" rtl="0" algn="l">
              <a:spcBef>
                <a:spcPts val="0"/>
              </a:spcBef>
              <a:buClr>
                <a:schemeClr val="lt2"/>
              </a:buClr>
              <a:buSzPts val="1400"/>
              <a:buFont typeface="Century Gothic"/>
              <a:buNone/>
              <a:defRPr b="0" i="0" sz="4200" u="none" cap="none" strike="noStrike">
                <a:solidFill>
                  <a:schemeClr val="lt2"/>
                </a:solidFill>
                <a:latin typeface="Century Gothic"/>
                <a:ea typeface="Century Gothic"/>
                <a:cs typeface="Century Gothic"/>
                <a:sym typeface="Century Gothic"/>
              </a:defRPr>
            </a:lvl1pPr>
            <a:lvl2pPr indent="0" lvl="1" marL="0" marR="0" rtl="0" algn="l">
              <a:spcBef>
                <a:spcPts val="0"/>
              </a:spcBef>
              <a:buSzPts val="1400"/>
              <a:buNone/>
              <a:defRPr b="0" i="0" sz="1800" u="none" cap="none" strike="noStrike">
                <a:solidFill>
                  <a:schemeClr val="lt2"/>
                </a:solidFill>
              </a:defRPr>
            </a:lvl2pPr>
            <a:lvl3pPr indent="0" lvl="2" marL="0" marR="0" rtl="0" algn="l">
              <a:spcBef>
                <a:spcPts val="0"/>
              </a:spcBef>
              <a:buSzPts val="1400"/>
              <a:buNone/>
              <a:defRPr b="0" i="0" sz="1800" u="none" cap="none" strike="noStrike">
                <a:solidFill>
                  <a:schemeClr val="lt2"/>
                </a:solidFill>
              </a:defRPr>
            </a:lvl3pPr>
            <a:lvl4pPr indent="0" lvl="3" marL="0" marR="0" rtl="0" algn="l">
              <a:spcBef>
                <a:spcPts val="0"/>
              </a:spcBef>
              <a:buSzPts val="1400"/>
              <a:buNone/>
              <a:defRPr b="0" i="0" sz="1800" u="none" cap="none" strike="noStrike">
                <a:solidFill>
                  <a:schemeClr val="lt2"/>
                </a:solidFill>
              </a:defRPr>
            </a:lvl4pPr>
            <a:lvl5pPr indent="0" lvl="4" marL="0" marR="0" rtl="0" algn="l">
              <a:spcBef>
                <a:spcPts val="0"/>
              </a:spcBef>
              <a:buSzPts val="1400"/>
              <a:buNone/>
              <a:defRPr b="0" i="0" sz="1800" u="none" cap="none" strike="noStrike">
                <a:solidFill>
                  <a:schemeClr val="lt2"/>
                </a:solidFill>
              </a:defRPr>
            </a:lvl5pPr>
            <a:lvl6pPr indent="0" lvl="5" marL="0" marR="0" rtl="0" algn="l">
              <a:spcBef>
                <a:spcPts val="0"/>
              </a:spcBef>
              <a:buSzPts val="1400"/>
              <a:buNone/>
              <a:defRPr b="0" i="0" sz="1800" u="none" cap="none" strike="noStrike">
                <a:solidFill>
                  <a:schemeClr val="lt2"/>
                </a:solidFill>
              </a:defRPr>
            </a:lvl6pPr>
            <a:lvl7pPr indent="0" lvl="6" marL="0" marR="0" rtl="0" algn="l">
              <a:spcBef>
                <a:spcPts val="0"/>
              </a:spcBef>
              <a:buSzPts val="1400"/>
              <a:buNone/>
              <a:defRPr b="0" i="0" sz="1800" u="none" cap="none" strike="noStrike">
                <a:solidFill>
                  <a:schemeClr val="lt2"/>
                </a:solidFill>
              </a:defRPr>
            </a:lvl7pPr>
            <a:lvl8pPr indent="0" lvl="7" marL="0" marR="0" rtl="0" algn="l">
              <a:spcBef>
                <a:spcPts val="0"/>
              </a:spcBef>
              <a:buSzPts val="1400"/>
              <a:buNone/>
              <a:defRPr b="0" i="0" sz="1800" u="none" cap="none" strike="noStrike">
                <a:solidFill>
                  <a:schemeClr val="lt2"/>
                </a:solidFill>
              </a:defRPr>
            </a:lvl8pPr>
            <a:lvl9pPr indent="0" lvl="8" marL="0" marR="0" rtl="0" algn="l">
              <a:spcBef>
                <a:spcPts val="0"/>
              </a:spcBef>
              <a:buSzPts val="1400"/>
              <a:buNone/>
              <a:defRPr b="0" i="0" sz="1800" u="none" cap="none" strike="noStrike">
                <a:solidFill>
                  <a:schemeClr val="lt2"/>
                </a:solidFill>
              </a:defRPr>
            </a:lvl9pPr>
          </a:lstStyle>
          <a:p/>
        </p:txBody>
      </p:sp>
      <p:sp>
        <p:nvSpPr>
          <p:cNvPr id="17" name="Shape 17"/>
          <p:cNvSpPr txBox="1"/>
          <p:nvPr>
            <p:ph idx="1" type="body"/>
          </p:nvPr>
        </p:nvSpPr>
        <p:spPr>
          <a:xfrm>
            <a:off x="1103312" y="2052918"/>
            <a:ext cx="8946541" cy="4195481"/>
          </a:xfrm>
          <a:prstGeom prst="rect">
            <a:avLst/>
          </a:prstGeom>
          <a:noFill/>
          <a:ln>
            <a:noFill/>
          </a:ln>
        </p:spPr>
        <p:txBody>
          <a:bodyPr anchorCtr="0" anchor="t" bIns="91425" lIns="91425" rIns="91425" wrap="square" tIns="91425"/>
          <a:lstStyle>
            <a:lvl1pPr indent="-241300" lvl="0" marL="342900" marR="0" rtl="0" algn="l">
              <a:spcBef>
                <a:spcPts val="1000"/>
              </a:spcBef>
              <a:spcAft>
                <a:spcPts val="0"/>
              </a:spcAft>
              <a:buClr>
                <a:schemeClr val="accent1"/>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194309" lvl="1" marL="742950" marR="0" rtl="0" algn="l">
              <a:spcBef>
                <a:spcPts val="1000"/>
              </a:spcBef>
              <a:spcAft>
                <a:spcPts val="0"/>
              </a:spcAft>
              <a:buClr>
                <a:schemeClr val="accent1"/>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147319" lvl="2" marL="1143000" marR="0" rtl="0" algn="l">
              <a:spcBef>
                <a:spcPts val="1000"/>
              </a:spcBef>
              <a:spcAft>
                <a:spcPts val="0"/>
              </a:spcAft>
              <a:buClr>
                <a:schemeClr val="accent1"/>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157480" lvl="3" marL="1600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157479" lvl="4" marL="20574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157479" lvl="5" marL="25146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157479" lvl="6" marL="29718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157479" lvl="7" marL="34290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157479" lvl="8" marL="3886200" marR="0" rtl="0" algn="l">
              <a:spcBef>
                <a:spcPts val="1000"/>
              </a:spcBef>
              <a:spcAft>
                <a:spcPts val="0"/>
              </a:spcAft>
              <a:buClr>
                <a:schemeClr val="accent1"/>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8" name="Shape 18"/>
          <p:cNvSpPr txBox="1"/>
          <p:nvPr>
            <p:ph idx="10" type="dt"/>
          </p:nvPr>
        </p:nvSpPr>
        <p:spPr>
          <a:xfrm rot="5400000">
            <a:off x="10155639" y="1790701"/>
            <a:ext cx="990599" cy="304799"/>
          </a:xfrm>
          <a:prstGeom prst="rect">
            <a:avLst/>
          </a:prstGeom>
          <a:noFill/>
          <a:ln>
            <a:noFill/>
          </a:ln>
        </p:spPr>
        <p:txBody>
          <a:bodyPr anchorCtr="0" anchor="t"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9" name="Shape 19"/>
          <p:cNvSpPr txBox="1"/>
          <p:nvPr>
            <p:ph idx="11" type="ftr"/>
          </p:nvPr>
        </p:nvSpPr>
        <p:spPr>
          <a:xfrm rot="5400000">
            <a:off x="8951573" y="3225297"/>
            <a:ext cx="3859795" cy="304801"/>
          </a:xfrm>
          <a:prstGeom prst="rect">
            <a:avLst/>
          </a:prstGeom>
          <a:noFill/>
          <a:ln>
            <a:noFill/>
          </a:ln>
        </p:spPr>
        <p:txBody>
          <a:bodyPr anchorCtr="0" anchor="b" bIns="91425" lIns="91425" rIns="91425" wrap="square" tIns="91425"/>
          <a:lstStyle>
            <a:lvl1pPr indent="0" lvl="0" marL="0" marR="0" rtl="0" algn="l">
              <a:spcBef>
                <a:spcPts val="0"/>
              </a:spcBef>
              <a:buSzPts val="1400"/>
              <a:buNone/>
              <a:defRPr b="0" i="0" sz="1100" u="none" cap="none" strike="noStrike">
                <a:solidFill>
                  <a:schemeClr val="lt1"/>
                </a:solidFill>
                <a:latin typeface="Century Gothic"/>
                <a:ea typeface="Century Gothic"/>
                <a:cs typeface="Century Gothic"/>
                <a:sym typeface="Century Gothic"/>
              </a:defRPr>
            </a:lvl1pPr>
            <a:lvl2pPr indent="0" lvl="1" marL="457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2pPr>
            <a:lvl3pPr indent="0" lvl="2" marL="914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3pPr>
            <a:lvl4pPr indent="0" lvl="3" marL="1371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4pPr>
            <a:lvl5pPr indent="0" lvl="4" marL="18288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5pPr>
            <a:lvl6pPr indent="0" lvl="5" marL="22860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6pPr>
            <a:lvl7pPr indent="0" lvl="6" marL="27432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7pPr>
            <a:lvl8pPr indent="0" lvl="7" marL="32004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8pPr>
            <a:lvl9pPr indent="0" lvl="8" marL="3657600" marR="0" rtl="0" algn="l">
              <a:spcBef>
                <a:spcPts val="0"/>
              </a:spcBef>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20" name="Shape 20"/>
          <p:cNvSpPr txBox="1"/>
          <p:nvPr>
            <p:ph idx="12" type="sldNum"/>
          </p:nvPr>
        </p:nvSpPr>
        <p:spPr>
          <a:xfrm>
            <a:off x="10352540" y="295729"/>
            <a:ext cx="838199" cy="767687"/>
          </a:xfrm>
          <a:prstGeom prst="rect">
            <a:avLst/>
          </a:prstGeom>
          <a:noFill/>
          <a:ln>
            <a:noFill/>
          </a:ln>
        </p:spPr>
        <p:txBody>
          <a:bodyPr anchorCtr="0" anchor="b" bIns="45700" lIns="91425" rIns="91425" wrap="square" tIns="45700">
            <a:noAutofit/>
          </a:bodyPr>
          <a:lstStyle/>
          <a:p>
            <a:pPr indent="0" lvl="0" marL="0" marR="0" rtl="0" algn="ctr">
              <a:spcBef>
                <a:spcPts val="0"/>
              </a:spcBef>
              <a:buNone/>
            </a:pPr>
            <a:fld id="{00000000-1234-1234-1234-123412341234}" type="slidenum">
              <a:rPr b="0" i="0" lang="en-US" sz="2800" u="none" cap="none" strike="noStrike">
                <a:solidFill>
                  <a:schemeClr val="lt1"/>
                </a:solidFill>
                <a:latin typeface="Century Gothic"/>
                <a:ea typeface="Century Gothic"/>
                <a:cs typeface="Century Gothic"/>
                <a:sym typeface="Century Gothic"/>
              </a:rPr>
              <a:t>‹#›</a:t>
            </a:fld>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transition spd="slow">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grpSp>
        <p:nvGrpSpPr>
          <p:cNvPr id="151" name="Shape 151"/>
          <p:cNvGrpSpPr/>
          <p:nvPr/>
        </p:nvGrpSpPr>
        <p:grpSpPr>
          <a:xfrm>
            <a:off x="7683197" y="3381890"/>
            <a:ext cx="4726220" cy="3476876"/>
            <a:chOff x="7794089" y="2678175"/>
            <a:chExt cx="4530937" cy="4027425"/>
          </a:xfrm>
        </p:grpSpPr>
        <p:pic>
          <p:nvPicPr>
            <p:cNvPr id="152" name="Shape 152"/>
            <p:cNvPicPr preferRelativeResize="0"/>
            <p:nvPr/>
          </p:nvPicPr>
          <p:blipFill>
            <a:blip r:embed="rId3">
              <a:alphaModFix/>
            </a:blip>
            <a:stretch>
              <a:fillRect/>
            </a:stretch>
          </p:blipFill>
          <p:spPr>
            <a:xfrm>
              <a:off x="7794176" y="2678175"/>
              <a:ext cx="4530850" cy="4027425"/>
            </a:xfrm>
            <a:prstGeom prst="rect">
              <a:avLst/>
            </a:prstGeom>
            <a:noFill/>
            <a:ln>
              <a:noFill/>
            </a:ln>
          </p:spPr>
        </p:pic>
        <p:pic>
          <p:nvPicPr>
            <p:cNvPr id="153" name="Shape 153"/>
            <p:cNvPicPr preferRelativeResize="0"/>
            <p:nvPr/>
          </p:nvPicPr>
          <p:blipFill>
            <a:blip r:embed="rId4">
              <a:alphaModFix/>
            </a:blip>
            <a:stretch>
              <a:fillRect/>
            </a:stretch>
          </p:blipFill>
          <p:spPr>
            <a:xfrm rot="-1414155">
              <a:off x="7997825" y="3741496"/>
              <a:ext cx="1287701" cy="1287701"/>
            </a:xfrm>
            <a:prstGeom prst="rect">
              <a:avLst/>
            </a:prstGeom>
            <a:noFill/>
            <a:ln>
              <a:noFill/>
            </a:ln>
          </p:spPr>
        </p:pic>
      </p:grpSp>
      <p:sp>
        <p:nvSpPr>
          <p:cNvPr id="154" name="Shape 154"/>
          <p:cNvSpPr txBox="1"/>
          <p:nvPr>
            <p:ph type="ctrTitle"/>
          </p:nvPr>
        </p:nvSpPr>
        <p:spPr>
          <a:xfrm>
            <a:off x="850155" y="1447800"/>
            <a:ext cx="8825700" cy="3329700"/>
          </a:xfrm>
          <a:prstGeom prst="rect">
            <a:avLst/>
          </a:prstGeom>
          <a:noFill/>
          <a:ln>
            <a:noFill/>
          </a:ln>
        </p:spPr>
        <p:txBody>
          <a:bodyPr anchorCtr="0" anchor="b" bIns="45700" lIns="91425" rIns="91425" wrap="square" tIns="45700">
            <a:noAutofit/>
          </a:bodyPr>
          <a:lstStyle/>
          <a:p>
            <a:pPr indent="0" lvl="0" marL="0" marR="0" rtl="0" algn="l">
              <a:spcBef>
                <a:spcPts val="0"/>
              </a:spcBef>
              <a:buClr>
                <a:schemeClr val="lt2"/>
              </a:buClr>
              <a:buFont typeface="Century Gothic"/>
              <a:buNone/>
            </a:pPr>
            <a:r>
              <a:rPr b="0" i="0" lang="en-US" sz="4800" u="none" cap="none" strike="noStrike">
                <a:solidFill>
                  <a:schemeClr val="lt2"/>
                </a:solidFill>
                <a:latin typeface="Century Gothic"/>
                <a:ea typeface="Century Gothic"/>
                <a:cs typeface="Century Gothic"/>
                <a:sym typeface="Century Gothic"/>
              </a:rPr>
              <a:t>Qualitative Case-Based Reasoning for Humanoid Robot Soccer</a:t>
            </a:r>
          </a:p>
        </p:txBody>
      </p:sp>
      <p:sp>
        <p:nvSpPr>
          <p:cNvPr id="155" name="Shape 155"/>
          <p:cNvSpPr txBox="1"/>
          <p:nvPr>
            <p:ph idx="1" type="subTitle"/>
          </p:nvPr>
        </p:nvSpPr>
        <p:spPr>
          <a:xfrm>
            <a:off x="1154942" y="4777375"/>
            <a:ext cx="5719800" cy="4920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Clr>
                <a:schemeClr val="accent1"/>
              </a:buClr>
              <a:buFont typeface="Noto Sans Symbols"/>
              <a:buNone/>
            </a:pPr>
            <a:r>
              <a:rPr lang="en-US"/>
              <a:t>A New Retrieval and Reuse Algorithm</a:t>
            </a:r>
          </a:p>
        </p:txBody>
      </p:sp>
      <p:sp>
        <p:nvSpPr>
          <p:cNvPr id="156" name="Shape 156"/>
          <p:cNvSpPr txBox="1"/>
          <p:nvPr/>
        </p:nvSpPr>
        <p:spPr>
          <a:xfrm>
            <a:off x="1154956" y="5269468"/>
            <a:ext cx="1540948" cy="369332"/>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b="0" i="0" lang="en-US" sz="1800" u="none" cap="none" strike="noStrike">
                <a:solidFill>
                  <a:schemeClr val="lt1"/>
                </a:solidFill>
                <a:latin typeface="Century Gothic"/>
                <a:ea typeface="Century Gothic"/>
                <a:cs typeface="Century Gothic"/>
                <a:sym typeface="Century Gothic"/>
              </a:rPr>
              <a:t>Team FT05</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Shape 239"/>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200" u="none" cap="none" strike="noStrike">
                <a:solidFill>
                  <a:schemeClr val="lt2"/>
                </a:solidFill>
                <a:latin typeface="Century Gothic"/>
                <a:ea typeface="Century Gothic"/>
                <a:cs typeface="Century Gothic"/>
                <a:sym typeface="Century Gothic"/>
              </a:rPr>
              <a:t>Qualitative Approach to Represent Direction and Distance</a:t>
            </a:r>
          </a:p>
        </p:txBody>
      </p:sp>
      <p:sp>
        <p:nvSpPr>
          <p:cNvPr id="240" name="Shape 240"/>
          <p:cNvSpPr txBox="1"/>
          <p:nvPr>
            <p:ph idx="1" type="body"/>
          </p:nvPr>
        </p:nvSpPr>
        <p:spPr>
          <a:xfrm>
            <a:off x="359225" y="2005650"/>
            <a:ext cx="7533000" cy="4395300"/>
          </a:xfrm>
          <a:prstGeom prst="rect">
            <a:avLst/>
          </a:prstGeom>
          <a:noFill/>
          <a:ln>
            <a:noFill/>
          </a:ln>
        </p:spPr>
        <p:txBody>
          <a:bodyPr anchorCtr="0" anchor="t" bIns="45700" lIns="91425" rIns="91425" wrap="square" tIns="45700">
            <a:noAutofit/>
          </a:bodyPr>
          <a:lstStyle/>
          <a:p>
            <a:pPr indent="-342900" lvl="0" marL="342900" marR="0" rtl="0">
              <a:spcBef>
                <a:spcPts val="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This work uses EOPRA</a:t>
            </a:r>
            <a:r>
              <a:rPr b="0" i="0" lang="en-US" sz="1600" u="none" cap="none" strike="noStrike">
                <a:solidFill>
                  <a:schemeClr val="lt1"/>
                </a:solidFill>
                <a:latin typeface="Century Gothic"/>
                <a:ea typeface="Century Gothic"/>
                <a:cs typeface="Century Gothic"/>
                <a:sym typeface="Century Gothic"/>
              </a:rPr>
              <a:t>m calculus</a:t>
            </a:r>
            <a:r>
              <a:rPr b="0" i="0" lang="en-US" sz="2000" u="none" cap="none" strike="noStrike">
                <a:solidFill>
                  <a:schemeClr val="lt1"/>
                </a:solidFill>
                <a:latin typeface="Century Gothic"/>
                <a:ea typeface="Century Gothic"/>
                <a:cs typeface="Century Gothic"/>
                <a:sym typeface="Century Gothic"/>
              </a:rPr>
              <a:t> to represent the relation between any two objects as a tuple of orientation and distance.</a:t>
            </a:r>
          </a:p>
          <a:p>
            <a:pPr indent="-342900" lvl="0" marL="342900" marR="0" rtl="0">
              <a:spcBef>
                <a:spcPts val="0"/>
              </a:spcBef>
              <a:spcAft>
                <a:spcPts val="0"/>
              </a:spcAft>
              <a:buClr>
                <a:schemeClr val="accent1"/>
              </a:buClr>
              <a:buSzPts val="1600"/>
              <a:buFont typeface="Noto Sans Symbols"/>
              <a:buChar char="▶"/>
            </a:pPr>
            <a:r>
              <a:rPr lang="en-US"/>
              <a:t>A granularity parameter of </a:t>
            </a:r>
            <a:r>
              <a:rPr b="1" i="1" lang="en-US"/>
              <a:t>m=6</a:t>
            </a:r>
            <a:r>
              <a:rPr lang="en-US"/>
              <a:t> and a viewpoint orientation of being in front of the agent have been considered</a:t>
            </a:r>
          </a:p>
          <a:p>
            <a:pPr indent="-349250" lvl="0" marL="400050" marR="0" rtl="0">
              <a:spcBef>
                <a:spcPts val="1000"/>
              </a:spcBef>
              <a:spcAft>
                <a:spcPts val="0"/>
              </a:spcAft>
              <a:buClr>
                <a:schemeClr val="accent1"/>
              </a:buClr>
              <a:buSzPts val="1600"/>
              <a:buFont typeface="Noto Sans Symbols"/>
              <a:buChar char="▶"/>
            </a:pPr>
            <a:r>
              <a:rPr lang="en-US"/>
              <a:t>Totally that gives us 24 direction sectors. </a:t>
            </a:r>
            <a:r>
              <a:rPr b="0" i="0" lang="en-US" sz="2000" u="none" cap="none" strike="noStrike">
                <a:solidFill>
                  <a:schemeClr val="lt1"/>
                </a:solidFill>
                <a:latin typeface="Century Gothic"/>
                <a:ea typeface="Century Gothic"/>
                <a:cs typeface="Century Gothic"/>
                <a:sym typeface="Century Gothic"/>
              </a:rPr>
              <a:t>These direction sectors are grouped into 8 regions: </a:t>
            </a:r>
            <a:r>
              <a:rPr b="1" i="1" lang="en-US" sz="1800" u="none" cap="none" strike="noStrike">
                <a:solidFill>
                  <a:schemeClr val="lt1"/>
                </a:solidFill>
              </a:rPr>
              <a:t>left, right, front, back, left-front, right-front, left-back and right-back</a:t>
            </a:r>
            <a:r>
              <a:rPr b="0" i="1" lang="en-US" sz="1800" u="none" cap="none" strike="noStrike">
                <a:solidFill>
                  <a:schemeClr val="lt1"/>
                </a:solidFill>
                <a:latin typeface="Century Gothic"/>
                <a:ea typeface="Century Gothic"/>
                <a:cs typeface="Century Gothic"/>
                <a:sym typeface="Century Gothic"/>
              </a:rPr>
              <a:t>.</a:t>
            </a:r>
          </a:p>
          <a:p>
            <a:pPr indent="-292100" lvl="1" marL="800100" marR="0" rtl="0">
              <a:spcBef>
                <a:spcPts val="1000"/>
              </a:spcBef>
              <a:spcAft>
                <a:spcPts val="0"/>
              </a:spcAft>
              <a:buClr>
                <a:schemeClr val="accent1"/>
              </a:buClr>
              <a:buSzPts val="1280"/>
              <a:buFont typeface="Noto Sans Symbols"/>
              <a:buChar char="▶"/>
            </a:pPr>
            <a:r>
              <a:rPr b="0" lang="en-US" sz="1600" u="none" cap="none" strike="noStrike">
                <a:solidFill>
                  <a:schemeClr val="lt1"/>
                </a:solidFill>
                <a:latin typeface="Century Gothic"/>
                <a:ea typeface="Century Gothic"/>
                <a:cs typeface="Century Gothic"/>
                <a:sym typeface="Century Gothic"/>
              </a:rPr>
              <a:t>We considered the</a:t>
            </a:r>
            <a:r>
              <a:rPr b="1" lang="en-US" sz="1600" u="none" cap="none" strike="noStrike">
                <a:solidFill>
                  <a:schemeClr val="lt1"/>
                </a:solidFill>
                <a:latin typeface="Century Gothic"/>
                <a:ea typeface="Century Gothic"/>
                <a:cs typeface="Century Gothic"/>
                <a:sym typeface="Century Gothic"/>
              </a:rPr>
              <a:t> left, front, right and back</a:t>
            </a:r>
          </a:p>
          <a:p>
            <a:pPr indent="-6350" lvl="1" marL="514350" marR="0" rtl="0">
              <a:spcBef>
                <a:spcPts val="1000"/>
              </a:spcBef>
              <a:spcAft>
                <a:spcPts val="0"/>
              </a:spcAft>
              <a:buClr>
                <a:schemeClr val="accent1"/>
              </a:buClr>
              <a:buFont typeface="Noto Sans Symbols"/>
              <a:buNone/>
            </a:pPr>
            <a:r>
              <a:rPr b="0" lang="en-US" sz="1600" u="none" cap="none" strike="noStrike">
                <a:solidFill>
                  <a:schemeClr val="lt1"/>
                </a:solidFill>
                <a:latin typeface="Century Gothic"/>
                <a:ea typeface="Century Gothic"/>
                <a:cs typeface="Century Gothic"/>
                <a:sym typeface="Century Gothic"/>
              </a:rPr>
              <a:t>      regions as being more important orientation regions</a:t>
            </a:r>
          </a:p>
          <a:p>
            <a:pPr indent="-6350" lvl="1" marL="514350" marR="0" rtl="0">
              <a:spcBef>
                <a:spcPts val="1000"/>
              </a:spcBef>
              <a:spcAft>
                <a:spcPts val="0"/>
              </a:spcAft>
              <a:buClr>
                <a:schemeClr val="accent1"/>
              </a:buClr>
              <a:buFont typeface="Noto Sans Symbols"/>
              <a:buNone/>
            </a:pPr>
            <a:r>
              <a:rPr b="0" lang="en-US" sz="1600" u="none" cap="none" strike="noStrike">
                <a:solidFill>
                  <a:schemeClr val="lt1"/>
                </a:solidFill>
                <a:latin typeface="Century Gothic"/>
                <a:ea typeface="Century Gothic"/>
                <a:cs typeface="Century Gothic"/>
                <a:sym typeface="Century Gothic"/>
              </a:rPr>
              <a:t>      than others, so they have an angular region of 60. </a:t>
            </a:r>
          </a:p>
        </p:txBody>
      </p:sp>
      <p:pic>
        <p:nvPicPr>
          <p:cNvPr id="241" name="Shape 241"/>
          <p:cNvPicPr preferRelativeResize="0"/>
          <p:nvPr/>
        </p:nvPicPr>
        <p:blipFill rotWithShape="1">
          <a:blip r:embed="rId3">
            <a:alphaModFix/>
          </a:blip>
          <a:srcRect b="20316" l="19887" r="25669" t="5751"/>
          <a:stretch/>
        </p:blipFill>
        <p:spPr>
          <a:xfrm>
            <a:off x="7962650" y="1805200"/>
            <a:ext cx="4000800" cy="394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idx="1" type="body"/>
          </p:nvPr>
        </p:nvSpPr>
        <p:spPr>
          <a:xfrm>
            <a:off x="875175" y="1331250"/>
            <a:ext cx="7006200" cy="4195500"/>
          </a:xfrm>
          <a:prstGeom prst="rect">
            <a:avLst/>
          </a:prstGeom>
          <a:noFill/>
          <a:ln>
            <a:noFill/>
          </a:ln>
        </p:spPr>
        <p:txBody>
          <a:bodyPr anchorCtr="0" anchor="t" bIns="45700" lIns="91425" rIns="91425" wrap="square" tIns="45700">
            <a:noAutofit/>
          </a:bodyPr>
          <a:lstStyle/>
          <a:p>
            <a:pPr indent="-342900" lvl="0" marL="342900" marR="0" rtl="0">
              <a:lnSpc>
                <a:spcPct val="90000"/>
              </a:lnSpc>
              <a:spcBef>
                <a:spcPts val="0"/>
              </a:spcBef>
              <a:spcAft>
                <a:spcPts val="0"/>
              </a:spcAft>
              <a:buClr>
                <a:schemeClr val="accent1"/>
              </a:buClr>
              <a:buSzPts val="1480"/>
              <a:buFont typeface="Noto Sans Symbols"/>
              <a:buChar char="▶"/>
            </a:pPr>
            <a:r>
              <a:rPr b="0" i="0" lang="en-US" sz="1850" u="none" cap="none" strike="noStrike">
                <a:solidFill>
                  <a:schemeClr val="lt1"/>
                </a:solidFill>
                <a:latin typeface="Century Gothic"/>
                <a:ea typeface="Century Gothic"/>
                <a:cs typeface="Century Gothic"/>
                <a:sym typeface="Century Gothic"/>
              </a:rPr>
              <a:t>Regarding the elevated point and distance relations, a granularity parameter of </a:t>
            </a:r>
            <a:r>
              <a:rPr b="1" i="0" lang="en-US" sz="1850" u="none" cap="none" strike="noStrike">
                <a:solidFill>
                  <a:schemeClr val="lt1"/>
                </a:solidFill>
                <a:latin typeface="Century Gothic"/>
                <a:ea typeface="Century Gothic"/>
                <a:cs typeface="Century Gothic"/>
                <a:sym typeface="Century Gothic"/>
              </a:rPr>
              <a:t>n = 6 </a:t>
            </a:r>
            <a:r>
              <a:rPr b="0" i="0" lang="en-US" sz="1850" u="none" cap="none" strike="noStrike">
                <a:solidFill>
                  <a:schemeClr val="lt1"/>
                </a:solidFill>
                <a:latin typeface="Century Gothic"/>
                <a:ea typeface="Century Gothic"/>
                <a:cs typeface="Century Gothic"/>
                <a:sym typeface="Century Gothic"/>
              </a:rPr>
              <a:t>was assumed, creating </a:t>
            </a:r>
            <a:r>
              <a:rPr b="1" i="0" lang="en-US" sz="1850" u="none" cap="none" strike="noStrike">
                <a:solidFill>
                  <a:schemeClr val="lt1"/>
                </a:solidFill>
                <a:latin typeface="Century Gothic"/>
                <a:ea typeface="Century Gothic"/>
                <a:cs typeface="Century Gothic"/>
                <a:sym typeface="Century Gothic"/>
              </a:rPr>
              <a:t>12 distance sectors</a:t>
            </a:r>
            <a:r>
              <a:rPr b="0" i="0" lang="en-US" sz="1850" u="none" cap="none" strike="noStrike">
                <a:solidFill>
                  <a:schemeClr val="lt1"/>
                </a:solidFill>
                <a:latin typeface="Century Gothic"/>
                <a:ea typeface="Century Gothic"/>
                <a:cs typeface="Century Gothic"/>
                <a:sym typeface="Century Gothic"/>
              </a:rPr>
              <a:t>.</a:t>
            </a:r>
          </a:p>
          <a:p>
            <a:pPr indent="-342900" lvl="0" marL="342900" marR="0" rtl="0">
              <a:lnSpc>
                <a:spcPct val="90000"/>
              </a:lnSpc>
              <a:spcBef>
                <a:spcPts val="1000"/>
              </a:spcBef>
              <a:spcAft>
                <a:spcPts val="0"/>
              </a:spcAft>
              <a:buClr>
                <a:schemeClr val="accent1"/>
              </a:buClr>
              <a:buSzPts val="1480"/>
              <a:buFont typeface="Noto Sans Symbols"/>
              <a:buChar char="▶"/>
            </a:pPr>
            <a:r>
              <a:rPr b="0" i="0" lang="en-US" sz="1850" u="none" cap="none" strike="noStrike">
                <a:solidFill>
                  <a:schemeClr val="lt1"/>
                </a:solidFill>
                <a:latin typeface="Century Gothic"/>
                <a:ea typeface="Century Gothic"/>
                <a:cs typeface="Century Gothic"/>
                <a:sym typeface="Century Gothic"/>
              </a:rPr>
              <a:t>These distance sectors are then grouped into 6 categories: </a:t>
            </a:r>
            <a:r>
              <a:rPr b="1" lang="en-US" sz="1850" u="none" cap="none" strike="noStrike">
                <a:solidFill>
                  <a:schemeClr val="lt1"/>
                </a:solidFill>
              </a:rPr>
              <a:t>at, very close, close, far, very far and farthest. </a:t>
            </a:r>
          </a:p>
          <a:p>
            <a:pPr indent="-342900" lvl="0" marL="342900" marR="0" rtl="0">
              <a:lnSpc>
                <a:spcPct val="90000"/>
              </a:lnSpc>
              <a:spcBef>
                <a:spcPts val="1000"/>
              </a:spcBef>
              <a:spcAft>
                <a:spcPts val="0"/>
              </a:spcAft>
              <a:buClr>
                <a:schemeClr val="accent1"/>
              </a:buClr>
              <a:buSzPts val="1480"/>
              <a:buFont typeface="Noto Sans Symbols"/>
              <a:buChar char="▶"/>
            </a:pPr>
            <a:r>
              <a:rPr b="0" i="0" lang="en-US" sz="1850" u="none" cap="none" strike="noStrike">
                <a:solidFill>
                  <a:schemeClr val="lt1"/>
                </a:solidFill>
                <a:latin typeface="Century Gothic"/>
                <a:ea typeface="Century Gothic"/>
                <a:cs typeface="Century Gothic"/>
                <a:sym typeface="Century Gothic"/>
              </a:rPr>
              <a:t>Based on </a:t>
            </a:r>
            <a:r>
              <a:rPr b="1" i="0" lang="en-US" sz="1850" u="none" cap="none" strike="noStrike">
                <a:solidFill>
                  <a:schemeClr val="lt1"/>
                </a:solidFill>
                <a:latin typeface="Century Gothic"/>
                <a:ea typeface="Century Gothic"/>
                <a:cs typeface="Century Gothic"/>
                <a:sym typeface="Century Gothic"/>
              </a:rPr>
              <a:t>[9]</a:t>
            </a:r>
            <a:r>
              <a:rPr b="0" i="0" lang="en-US" sz="1850" u="none" cap="none" strike="noStrike">
                <a:solidFill>
                  <a:schemeClr val="lt1"/>
                </a:solidFill>
                <a:latin typeface="Century Gothic"/>
                <a:ea typeface="Century Gothic"/>
                <a:cs typeface="Century Gothic"/>
                <a:sym typeface="Century Gothic"/>
              </a:rPr>
              <a:t> and in the agent’s height </a:t>
            </a:r>
            <a:r>
              <a:rPr b="1" i="0" lang="en-US" sz="1850" u="none" cap="none" strike="noStrike">
                <a:solidFill>
                  <a:schemeClr val="lt1"/>
                </a:solidFill>
                <a:latin typeface="Century Gothic"/>
                <a:ea typeface="Century Gothic"/>
                <a:cs typeface="Century Gothic"/>
                <a:sym typeface="Century Gothic"/>
              </a:rPr>
              <a:t>(0.55m), </a:t>
            </a:r>
            <a:r>
              <a:rPr b="0" i="0" lang="en-US" sz="1850" u="none" cap="none" strike="noStrike">
                <a:solidFill>
                  <a:schemeClr val="lt1"/>
                </a:solidFill>
                <a:latin typeface="Century Gothic"/>
                <a:ea typeface="Century Gothic"/>
                <a:cs typeface="Century Gothic"/>
                <a:sym typeface="Century Gothic"/>
              </a:rPr>
              <a:t>the regions were deﬁned as:</a:t>
            </a:r>
          </a:p>
          <a:p>
            <a:pPr indent="-285750" lvl="1" marL="742950" marR="0" rtl="0">
              <a:lnSpc>
                <a:spcPct val="90000"/>
              </a:lnSpc>
              <a:spcBef>
                <a:spcPts val="1000"/>
              </a:spcBef>
              <a:spcAft>
                <a:spcPts val="0"/>
              </a:spcAft>
              <a:buClr>
                <a:schemeClr val="accent1"/>
              </a:buClr>
              <a:buSzPts val="1332"/>
              <a:buFont typeface="Noto Sans Symbols"/>
              <a:buChar char="▶"/>
            </a:pPr>
            <a:r>
              <a:rPr b="1" i="1" lang="en-US" sz="1665" u="none" cap="none" strike="noStrike">
                <a:solidFill>
                  <a:schemeClr val="lt1"/>
                </a:solidFill>
                <a:latin typeface="Century Gothic"/>
                <a:ea typeface="Century Gothic"/>
                <a:cs typeface="Century Gothic"/>
                <a:sym typeface="Century Gothic"/>
              </a:rPr>
              <a:t>at</a:t>
            </a:r>
            <a:r>
              <a:rPr b="0" i="0" lang="en-US" sz="1665" u="none" cap="none" strike="noStrike">
                <a:solidFill>
                  <a:schemeClr val="lt1"/>
                </a:solidFill>
                <a:latin typeface="Century Gothic"/>
                <a:ea typeface="Century Gothic"/>
                <a:cs typeface="Century Gothic"/>
                <a:sym typeface="Century Gothic"/>
              </a:rPr>
              <a:t> – object &lt; 0.33m,</a:t>
            </a:r>
          </a:p>
          <a:p>
            <a:pPr indent="-285750" lvl="1" marL="742950" marR="0" rtl="0">
              <a:lnSpc>
                <a:spcPct val="90000"/>
              </a:lnSpc>
              <a:spcBef>
                <a:spcPts val="1000"/>
              </a:spcBef>
              <a:spcAft>
                <a:spcPts val="0"/>
              </a:spcAft>
              <a:buClr>
                <a:schemeClr val="accent1"/>
              </a:buClr>
              <a:buSzPts val="1332"/>
              <a:buFont typeface="Noto Sans Symbols"/>
              <a:buChar char="▶"/>
            </a:pPr>
            <a:r>
              <a:rPr b="1" i="1" lang="en-US" sz="1665" u="none" cap="none" strike="noStrike">
                <a:solidFill>
                  <a:schemeClr val="lt1"/>
                </a:solidFill>
                <a:latin typeface="Century Gothic"/>
                <a:ea typeface="Century Gothic"/>
                <a:cs typeface="Century Gothic"/>
                <a:sym typeface="Century Gothic"/>
              </a:rPr>
              <a:t>very close</a:t>
            </a:r>
            <a:r>
              <a:rPr b="0" i="0" lang="en-US" sz="1665" u="none" cap="none" strike="noStrike">
                <a:solidFill>
                  <a:schemeClr val="lt1"/>
                </a:solidFill>
                <a:latin typeface="Century Gothic"/>
                <a:ea typeface="Century Gothic"/>
                <a:cs typeface="Century Gothic"/>
                <a:sym typeface="Century Gothic"/>
              </a:rPr>
              <a:t> - object between 0.33 and 0.66m,</a:t>
            </a:r>
          </a:p>
          <a:p>
            <a:pPr indent="-285750" lvl="1" marL="742950" marR="0" rtl="0">
              <a:lnSpc>
                <a:spcPct val="90000"/>
              </a:lnSpc>
              <a:spcBef>
                <a:spcPts val="1000"/>
              </a:spcBef>
              <a:spcAft>
                <a:spcPts val="0"/>
              </a:spcAft>
              <a:buClr>
                <a:schemeClr val="accent1"/>
              </a:buClr>
              <a:buSzPts val="1332"/>
              <a:buFont typeface="Noto Sans Symbols"/>
              <a:buChar char="▶"/>
            </a:pPr>
            <a:r>
              <a:rPr b="1" i="1" lang="en-US" sz="1665" u="none" cap="none" strike="noStrike">
                <a:solidFill>
                  <a:schemeClr val="lt1"/>
                </a:solidFill>
                <a:latin typeface="Century Gothic"/>
                <a:ea typeface="Century Gothic"/>
                <a:cs typeface="Century Gothic"/>
                <a:sym typeface="Century Gothic"/>
              </a:rPr>
              <a:t>close</a:t>
            </a:r>
            <a:r>
              <a:rPr b="0" i="0" lang="en-US" sz="1665" u="none" cap="none" strike="noStrike">
                <a:solidFill>
                  <a:schemeClr val="lt1"/>
                </a:solidFill>
                <a:latin typeface="Century Gothic"/>
                <a:ea typeface="Century Gothic"/>
                <a:cs typeface="Century Gothic"/>
                <a:sym typeface="Century Gothic"/>
              </a:rPr>
              <a:t> – object between 0.66 and 1.00m,</a:t>
            </a:r>
          </a:p>
          <a:p>
            <a:pPr indent="-285750" lvl="1" marL="742950" marR="0" rtl="0">
              <a:lnSpc>
                <a:spcPct val="90000"/>
              </a:lnSpc>
              <a:spcBef>
                <a:spcPts val="1000"/>
              </a:spcBef>
              <a:spcAft>
                <a:spcPts val="0"/>
              </a:spcAft>
              <a:buClr>
                <a:schemeClr val="accent1"/>
              </a:buClr>
              <a:buSzPts val="1332"/>
              <a:buFont typeface="Noto Sans Symbols"/>
              <a:buChar char="▶"/>
            </a:pPr>
            <a:r>
              <a:rPr b="1" i="1" lang="en-US" sz="1665" u="none" cap="none" strike="noStrike">
                <a:solidFill>
                  <a:schemeClr val="lt1"/>
                </a:solidFill>
                <a:latin typeface="Century Gothic"/>
                <a:ea typeface="Century Gothic"/>
                <a:cs typeface="Century Gothic"/>
                <a:sym typeface="Century Gothic"/>
              </a:rPr>
              <a:t>far</a:t>
            </a:r>
            <a:r>
              <a:rPr b="0" i="0" lang="en-US" sz="1665" u="none" cap="none" strike="noStrike">
                <a:solidFill>
                  <a:schemeClr val="lt1"/>
                </a:solidFill>
                <a:latin typeface="Century Gothic"/>
                <a:ea typeface="Century Gothic"/>
                <a:cs typeface="Century Gothic"/>
                <a:sym typeface="Century Gothic"/>
              </a:rPr>
              <a:t> – object between 1.00 and 1.50m,</a:t>
            </a:r>
          </a:p>
          <a:p>
            <a:pPr indent="-285750" lvl="1" marL="742950" marR="0" rtl="0">
              <a:lnSpc>
                <a:spcPct val="90000"/>
              </a:lnSpc>
              <a:spcBef>
                <a:spcPts val="1000"/>
              </a:spcBef>
              <a:spcAft>
                <a:spcPts val="0"/>
              </a:spcAft>
              <a:buClr>
                <a:schemeClr val="accent1"/>
              </a:buClr>
              <a:buSzPts val="1332"/>
              <a:buFont typeface="Noto Sans Symbols"/>
              <a:buChar char="▶"/>
            </a:pPr>
            <a:r>
              <a:rPr b="1" i="1" lang="en-US" sz="1665" u="none" cap="none" strike="noStrike">
                <a:solidFill>
                  <a:schemeClr val="lt1"/>
                </a:solidFill>
                <a:latin typeface="Century Gothic"/>
                <a:ea typeface="Century Gothic"/>
                <a:cs typeface="Century Gothic"/>
                <a:sym typeface="Century Gothic"/>
              </a:rPr>
              <a:t>very</a:t>
            </a:r>
            <a:r>
              <a:rPr b="1" i="0" lang="en-US" sz="1665" u="none" cap="none" strike="noStrike">
                <a:solidFill>
                  <a:schemeClr val="lt1"/>
                </a:solidFill>
                <a:latin typeface="Century Gothic"/>
                <a:ea typeface="Century Gothic"/>
                <a:cs typeface="Century Gothic"/>
                <a:sym typeface="Century Gothic"/>
              </a:rPr>
              <a:t> </a:t>
            </a:r>
            <a:r>
              <a:rPr b="1" i="1" lang="en-US" sz="1665" u="none" cap="none" strike="noStrike">
                <a:solidFill>
                  <a:schemeClr val="lt1"/>
                </a:solidFill>
                <a:latin typeface="Century Gothic"/>
                <a:ea typeface="Century Gothic"/>
                <a:cs typeface="Century Gothic"/>
                <a:sym typeface="Century Gothic"/>
              </a:rPr>
              <a:t>far</a:t>
            </a:r>
            <a:r>
              <a:rPr b="1" i="0" lang="en-US" sz="1665" u="none" cap="none" strike="noStrike">
                <a:solidFill>
                  <a:schemeClr val="lt1"/>
                </a:solidFill>
                <a:latin typeface="Century Gothic"/>
                <a:ea typeface="Century Gothic"/>
                <a:cs typeface="Century Gothic"/>
                <a:sym typeface="Century Gothic"/>
              </a:rPr>
              <a:t> </a:t>
            </a:r>
            <a:r>
              <a:rPr b="0" i="0" lang="en-US" sz="1665" u="none" cap="none" strike="noStrike">
                <a:solidFill>
                  <a:schemeClr val="lt1"/>
                </a:solidFill>
                <a:latin typeface="Century Gothic"/>
                <a:ea typeface="Century Gothic"/>
                <a:cs typeface="Century Gothic"/>
                <a:sym typeface="Century Gothic"/>
              </a:rPr>
              <a:t>– object between 1.50 and 3.00m, and</a:t>
            </a:r>
          </a:p>
          <a:p>
            <a:pPr indent="-285750" lvl="1" marL="742950" marR="0" rtl="0">
              <a:lnSpc>
                <a:spcPct val="90000"/>
              </a:lnSpc>
              <a:spcBef>
                <a:spcPts val="1000"/>
              </a:spcBef>
              <a:spcAft>
                <a:spcPts val="0"/>
              </a:spcAft>
              <a:buClr>
                <a:schemeClr val="accent1"/>
              </a:buClr>
              <a:buSzPts val="1332"/>
              <a:buFont typeface="Noto Sans Symbols"/>
              <a:buChar char="▶"/>
            </a:pPr>
            <a:r>
              <a:rPr b="1" i="1" lang="en-US" sz="1665" u="none" cap="none" strike="noStrike">
                <a:solidFill>
                  <a:schemeClr val="lt1"/>
                </a:solidFill>
                <a:latin typeface="Century Gothic"/>
                <a:ea typeface="Century Gothic"/>
                <a:cs typeface="Century Gothic"/>
                <a:sym typeface="Century Gothic"/>
              </a:rPr>
              <a:t>farthest</a:t>
            </a:r>
            <a:r>
              <a:rPr b="0" i="0" lang="en-US" sz="1665" u="none" cap="none" strike="noStrike">
                <a:solidFill>
                  <a:schemeClr val="lt1"/>
                </a:solidFill>
                <a:latin typeface="Century Gothic"/>
                <a:ea typeface="Century Gothic"/>
                <a:cs typeface="Century Gothic"/>
                <a:sym typeface="Century Gothic"/>
              </a:rPr>
              <a:t> – object &gt; 3.00m. </a:t>
            </a:r>
          </a:p>
        </p:txBody>
      </p:sp>
      <p:pic>
        <p:nvPicPr>
          <p:cNvPr id="248" name="Shape 248"/>
          <p:cNvPicPr preferRelativeResize="0"/>
          <p:nvPr/>
        </p:nvPicPr>
        <p:blipFill rotWithShape="1">
          <a:blip r:embed="rId3">
            <a:alphaModFix/>
          </a:blip>
          <a:srcRect b="15988" l="2813" r="26664" t="4665"/>
          <a:stretch/>
        </p:blipFill>
        <p:spPr>
          <a:xfrm>
            <a:off x="8040600" y="1716325"/>
            <a:ext cx="3999000" cy="3962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ph type="title"/>
          </p:nvPr>
        </p:nvSpPr>
        <p:spPr>
          <a:xfrm>
            <a:off x="646111" y="452718"/>
            <a:ext cx="9701849"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200" u="none" cap="none" strike="noStrike">
                <a:solidFill>
                  <a:schemeClr val="lt2"/>
                </a:solidFill>
                <a:latin typeface="Century Gothic"/>
                <a:ea typeface="Century Gothic"/>
                <a:cs typeface="Century Gothic"/>
                <a:sym typeface="Century Gothic"/>
              </a:rPr>
              <a:t>Qualitative Discretization of Direction and Distance </a:t>
            </a:r>
          </a:p>
        </p:txBody>
      </p:sp>
      <p:pic>
        <p:nvPicPr>
          <p:cNvPr id="254" name="Shape 254"/>
          <p:cNvPicPr preferRelativeResize="0"/>
          <p:nvPr/>
        </p:nvPicPr>
        <p:blipFill rotWithShape="1">
          <a:blip r:embed="rId3">
            <a:alphaModFix/>
          </a:blip>
          <a:srcRect b="3077" l="7991" r="1404" t="3960"/>
          <a:stretch/>
        </p:blipFill>
        <p:spPr>
          <a:xfrm>
            <a:off x="1272400" y="2039025"/>
            <a:ext cx="10106525" cy="4369375"/>
          </a:xfrm>
          <a:prstGeom prst="rect">
            <a:avLst/>
          </a:prstGeom>
          <a:noFill/>
          <a:ln>
            <a:noFill/>
          </a:ln>
        </p:spPr>
      </p:pic>
      <p:grpSp>
        <p:nvGrpSpPr>
          <p:cNvPr id="255" name="Shape 255"/>
          <p:cNvGrpSpPr/>
          <p:nvPr/>
        </p:nvGrpSpPr>
        <p:grpSpPr>
          <a:xfrm>
            <a:off x="6060125" y="2039025"/>
            <a:ext cx="5318700" cy="4369500"/>
            <a:chOff x="6060125" y="2039025"/>
            <a:chExt cx="5318700" cy="4369500"/>
          </a:xfrm>
        </p:grpSpPr>
        <p:sp>
          <p:nvSpPr>
            <p:cNvPr id="256" name="Shape 256"/>
            <p:cNvSpPr/>
            <p:nvPr/>
          </p:nvSpPr>
          <p:spPr>
            <a:xfrm>
              <a:off x="6060125" y="2039025"/>
              <a:ext cx="5318700" cy="4369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57" name="Shape 257"/>
            <p:cNvSpPr txBox="1"/>
            <p:nvPr/>
          </p:nvSpPr>
          <p:spPr>
            <a:xfrm>
              <a:off x="6326075" y="2380975"/>
              <a:ext cx="4787400" cy="3647400"/>
            </a:xfrm>
            <a:prstGeom prst="rect">
              <a:avLst/>
            </a:prstGeom>
            <a:noFill/>
            <a:ln>
              <a:noFill/>
            </a:ln>
          </p:spPr>
          <p:txBody>
            <a:bodyPr anchorCtr="0" anchor="t" bIns="91425" lIns="91425" rIns="91425" wrap="square" tIns="91425">
              <a:noAutofit/>
            </a:bodyPr>
            <a:lstStyle/>
            <a:p>
              <a:pPr indent="0" lvl="0" marL="0">
                <a:spcBef>
                  <a:spcPts val="0"/>
                </a:spcBef>
                <a:buNone/>
              </a:pPr>
              <a:r>
                <a:rPr lang="en-US" sz="2100">
                  <a:latin typeface="Century Gothic"/>
                  <a:ea typeface="Century Gothic"/>
                  <a:cs typeface="Century Gothic"/>
                  <a:sym typeface="Century Gothic"/>
                </a:rPr>
                <a:t>This figure represents the qualitative discretization created, in which the orientation and distance has a granularity parameter of </a:t>
              </a:r>
              <a:r>
                <a:rPr b="1" i="1" lang="en-US" sz="2100">
                  <a:latin typeface="Century Gothic"/>
                  <a:ea typeface="Century Gothic"/>
                  <a:cs typeface="Century Gothic"/>
                  <a:sym typeface="Century Gothic"/>
                </a:rPr>
                <a:t>m=6. </a:t>
              </a:r>
            </a:p>
            <a:p>
              <a:pPr indent="0" lvl="0" marL="0">
                <a:spcBef>
                  <a:spcPts val="0"/>
                </a:spcBef>
                <a:buNone/>
              </a:pPr>
              <a:r>
                <a:t/>
              </a:r>
              <a:endParaRPr sz="2100">
                <a:latin typeface="Century Gothic"/>
                <a:ea typeface="Century Gothic"/>
                <a:cs typeface="Century Gothic"/>
                <a:sym typeface="Century Gothic"/>
              </a:endParaRPr>
            </a:p>
            <a:p>
              <a:pPr indent="0" lvl="0" marL="0">
                <a:spcBef>
                  <a:spcPts val="0"/>
                </a:spcBef>
                <a:buNone/>
              </a:pPr>
              <a:r>
                <a:rPr lang="en-US" sz="2100">
                  <a:latin typeface="Century Gothic"/>
                  <a:ea typeface="Century Gothic"/>
                  <a:cs typeface="Century Gothic"/>
                  <a:sym typeface="Century Gothic"/>
                </a:rPr>
                <a:t>It is named EOPRA6</a:t>
              </a:r>
            </a:p>
            <a:p>
              <a:pPr indent="0" lvl="0" marL="0">
                <a:spcBef>
                  <a:spcPts val="0"/>
                </a:spcBef>
                <a:buNone/>
              </a:pPr>
              <a:r>
                <a:t/>
              </a:r>
              <a:endParaRPr sz="2100">
                <a:latin typeface="Century Gothic"/>
                <a:ea typeface="Century Gothic"/>
                <a:cs typeface="Century Gothic"/>
                <a:sym typeface="Century Gothic"/>
              </a:endParaRPr>
            </a:p>
            <a:p>
              <a:pPr indent="0" lvl="0" marL="0">
                <a:spcBef>
                  <a:spcPts val="0"/>
                </a:spcBef>
                <a:buNone/>
              </a:pPr>
              <a:r>
                <a:rPr lang="en-US" sz="2100">
                  <a:latin typeface="Century Gothic"/>
                  <a:ea typeface="Century Gothic"/>
                  <a:cs typeface="Century Gothic"/>
                  <a:sym typeface="Century Gothic"/>
                </a:rPr>
                <a:t>At the center, a region named </a:t>
              </a:r>
              <a:r>
                <a:rPr b="1" i="1" lang="en-US" sz="2100">
                  <a:latin typeface="Century Gothic"/>
                  <a:ea typeface="Century Gothic"/>
                  <a:cs typeface="Century Gothic"/>
                  <a:sym typeface="Century Gothic"/>
                </a:rPr>
                <a:t>equal</a:t>
              </a:r>
              <a:r>
                <a:rPr lang="en-US" sz="2100">
                  <a:latin typeface="Century Gothic"/>
                  <a:ea typeface="Century Gothic"/>
                  <a:cs typeface="Century Gothic"/>
                  <a:sym typeface="Century Gothic"/>
                </a:rPr>
                <a:t> corresponds to the agent’s positon and the position of any object to the agent.</a:t>
              </a:r>
            </a:p>
          </p:txBody>
        </p:sp>
      </p:grpSp>
      <p:grpSp>
        <p:nvGrpSpPr>
          <p:cNvPr id="258" name="Shape 258"/>
          <p:cNvGrpSpPr/>
          <p:nvPr/>
        </p:nvGrpSpPr>
        <p:grpSpPr>
          <a:xfrm>
            <a:off x="1272400" y="2039025"/>
            <a:ext cx="4787400" cy="4369500"/>
            <a:chOff x="1272400" y="2039025"/>
            <a:chExt cx="4787400" cy="4369500"/>
          </a:xfrm>
        </p:grpSpPr>
        <p:sp>
          <p:nvSpPr>
            <p:cNvPr id="259" name="Shape 259"/>
            <p:cNvSpPr/>
            <p:nvPr/>
          </p:nvSpPr>
          <p:spPr>
            <a:xfrm>
              <a:off x="1272400" y="2039025"/>
              <a:ext cx="4787400" cy="43695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260" name="Shape 260"/>
            <p:cNvSpPr txBox="1"/>
            <p:nvPr/>
          </p:nvSpPr>
          <p:spPr>
            <a:xfrm>
              <a:off x="1504150" y="2456550"/>
              <a:ext cx="4369500" cy="2395500"/>
            </a:xfrm>
            <a:prstGeom prst="rect">
              <a:avLst/>
            </a:prstGeom>
            <a:noFill/>
            <a:ln>
              <a:noFill/>
            </a:ln>
          </p:spPr>
          <p:txBody>
            <a:bodyPr anchorCtr="0" anchor="t" bIns="91425" lIns="91425" rIns="91425" wrap="square" tIns="91425">
              <a:noAutofit/>
            </a:bodyPr>
            <a:lstStyle/>
            <a:p>
              <a:pPr indent="0" lvl="0" marL="0">
                <a:spcBef>
                  <a:spcPts val="0"/>
                </a:spcBef>
                <a:buNone/>
              </a:pPr>
              <a:r>
                <a:rPr lang="en-US" sz="2500">
                  <a:latin typeface="Century Gothic"/>
                  <a:ea typeface="Century Gothic"/>
                  <a:cs typeface="Century Gothic"/>
                  <a:sym typeface="Century Gothic"/>
                </a:rPr>
                <a:t>This Figure represents the CND of </a:t>
              </a:r>
              <a:r>
                <a:rPr b="1" i="1" lang="en-US" sz="2500">
                  <a:latin typeface="Century Gothic"/>
                  <a:ea typeface="Century Gothic"/>
                  <a:cs typeface="Century Gothic"/>
                  <a:sym typeface="Century Gothic"/>
                </a:rPr>
                <a:t>EOPRA6.</a:t>
              </a:r>
              <a:r>
                <a:rPr lang="en-US" sz="2500">
                  <a:latin typeface="Century Gothic"/>
                  <a:ea typeface="Century Gothic"/>
                  <a:cs typeface="Century Gothic"/>
                  <a:sym typeface="Century Gothic"/>
                </a:rPr>
                <a:t> </a:t>
              </a:r>
            </a:p>
            <a:p>
              <a:pPr indent="0" lvl="0" marL="0">
                <a:spcBef>
                  <a:spcPts val="0"/>
                </a:spcBef>
                <a:buNone/>
              </a:pPr>
              <a:br>
                <a:rPr lang="en-US" sz="2500">
                  <a:latin typeface="Century Gothic"/>
                  <a:ea typeface="Century Gothic"/>
                  <a:cs typeface="Century Gothic"/>
                  <a:sym typeface="Century Gothic"/>
                </a:rPr>
              </a:br>
              <a:r>
                <a:rPr lang="en-US" sz="2500">
                  <a:latin typeface="Century Gothic"/>
                  <a:ea typeface="Century Gothic"/>
                  <a:cs typeface="Century Gothic"/>
                  <a:sym typeface="Century Gothic"/>
                </a:rPr>
                <a:t>The nodes describe all qualitative relations and the edges describe its transformation to another relation</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000"/>
                                        <p:tgtEl>
                                          <p:spTgt spid="2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55"/>
                                        </p:tgtEl>
                                      </p:cBhvr>
                                    </p:animEffect>
                                    <p:set>
                                      <p:cBhvr>
                                        <p:cTn dur="1" fill="hold">
                                          <p:stCondLst>
                                            <p:cond delay="1000"/>
                                          </p:stCondLst>
                                        </p:cTn>
                                        <p:tgtEl>
                                          <p:spTgt spid="25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Shape 265"/>
          <p:cNvSpPr txBox="1"/>
          <p:nvPr>
            <p:ph idx="1" type="body"/>
          </p:nvPr>
        </p:nvSpPr>
        <p:spPr>
          <a:xfrm>
            <a:off x="646100" y="1748125"/>
            <a:ext cx="10808700" cy="4195500"/>
          </a:xfrm>
          <a:prstGeom prst="rect">
            <a:avLst/>
          </a:prstGeom>
          <a:noFill/>
          <a:ln>
            <a:noFill/>
          </a:ln>
        </p:spPr>
        <p:txBody>
          <a:bodyPr anchorCtr="0" anchor="t" bIns="45700" lIns="91425" rIns="91425" wrap="square" tIns="45700">
            <a:noAutofit/>
          </a:bodyPr>
          <a:lstStyle/>
          <a:p>
            <a:pPr indent="-342900" lvl="0" marL="342900" marR="0" rtl="0">
              <a:spcBef>
                <a:spcPts val="0"/>
              </a:spcBef>
              <a:spcAft>
                <a:spcPts val="0"/>
              </a:spcAft>
              <a:buClr>
                <a:schemeClr val="accent1"/>
              </a:buClr>
              <a:buSzPts val="1600"/>
              <a:buFont typeface="Noto Sans Symbols"/>
              <a:buChar char="▶"/>
            </a:pPr>
            <a:r>
              <a:rPr b="1" i="0" lang="en-US" sz="2400" u="none" cap="none" strike="noStrike">
                <a:solidFill>
                  <a:schemeClr val="lt1"/>
                </a:solidFill>
                <a:latin typeface="Century Gothic"/>
                <a:ea typeface="Century Gothic"/>
                <a:cs typeface="Century Gothic"/>
                <a:sym typeface="Century Gothic"/>
              </a:rPr>
              <a:t>Dmin</a:t>
            </a:r>
            <a:r>
              <a:rPr b="1" i="0" lang="en-US" sz="1800" u="none" cap="none" strike="noStrike">
                <a:solidFill>
                  <a:schemeClr val="lt1"/>
                </a:solidFill>
                <a:latin typeface="Century Gothic"/>
                <a:ea typeface="Century Gothic"/>
                <a:cs typeface="Century Gothic"/>
                <a:sym typeface="Century Gothic"/>
              </a:rPr>
              <a:t>φ</a:t>
            </a:r>
            <a:r>
              <a:rPr b="1" i="0" lang="en-US" sz="2400" u="none" cap="none" strike="noStrike">
                <a:solidFill>
                  <a:schemeClr val="lt1"/>
                </a:solidFill>
                <a:latin typeface="Century Gothic"/>
                <a:ea typeface="Century Gothic"/>
                <a:cs typeface="Century Gothic"/>
                <a:sym typeface="Century Gothic"/>
              </a:rPr>
              <a:t>(X1,X2) or the Distance Function </a:t>
            </a:r>
            <a:r>
              <a:rPr lang="en-US" sz="2400"/>
              <a:t>maps 2 relations to the minimum CND distance between them.</a:t>
            </a:r>
          </a:p>
          <a:p>
            <a:pPr indent="-368300" lvl="0" marL="342900" marR="0" rtl="0">
              <a:spcBef>
                <a:spcPts val="1000"/>
              </a:spcBef>
              <a:spcAft>
                <a:spcPts val="0"/>
              </a:spcAft>
              <a:buClr>
                <a:schemeClr val="accent1"/>
              </a:buClr>
              <a:buSzPts val="2000"/>
              <a:buFont typeface="Noto Sans Symbols"/>
              <a:buChar char="▶"/>
            </a:pPr>
            <a:r>
              <a:rPr b="0" i="0" lang="en-US" sz="2400" u="none" cap="none" strike="noStrike">
                <a:solidFill>
                  <a:schemeClr val="lt1"/>
                </a:solidFill>
                <a:latin typeface="Century Gothic"/>
                <a:ea typeface="Century Gothic"/>
                <a:cs typeface="Century Gothic"/>
                <a:sym typeface="Century Gothic"/>
              </a:rPr>
              <a:t>This distance can be computed using any algorithm to ﬁnd the shortest path between nodes in a graph, such as </a:t>
            </a:r>
            <a:r>
              <a:rPr b="1" i="0" lang="en-US" sz="2400" u="none" cap="none" strike="noStrike">
                <a:solidFill>
                  <a:schemeClr val="lt1"/>
                </a:solidFill>
                <a:latin typeface="Century Gothic"/>
                <a:ea typeface="Century Gothic"/>
                <a:cs typeface="Century Gothic"/>
                <a:sym typeface="Century Gothic"/>
              </a:rPr>
              <a:t>Dijkstra’s algorithm</a:t>
            </a:r>
          </a:p>
          <a:p>
            <a:pPr indent="-368300" lvl="0" marL="342900" marR="0" rtl="0">
              <a:spcBef>
                <a:spcPts val="1000"/>
              </a:spcBef>
              <a:spcAft>
                <a:spcPts val="0"/>
              </a:spcAft>
              <a:buClr>
                <a:schemeClr val="accent1"/>
              </a:buClr>
              <a:buSzPts val="2000"/>
              <a:buFont typeface="Noto Sans Symbols"/>
              <a:buChar char="▶"/>
            </a:pPr>
            <a:r>
              <a:rPr b="0" i="0" lang="en-US" sz="2400" u="none" cap="none" strike="noStrike">
                <a:solidFill>
                  <a:schemeClr val="lt1"/>
                </a:solidFill>
                <a:latin typeface="Century Gothic"/>
                <a:ea typeface="Century Gothic"/>
                <a:cs typeface="Century Gothic"/>
                <a:sym typeface="Century Gothic"/>
              </a:rPr>
              <a:t>Using this distance function, </a:t>
            </a:r>
            <a:r>
              <a:rPr b="1" i="0" lang="en-US" sz="2400" u="none" cap="none" strike="noStrike">
                <a:solidFill>
                  <a:schemeClr val="lt1"/>
                </a:solidFill>
              </a:rPr>
              <a:t>a </a:t>
            </a:r>
            <a:r>
              <a:rPr b="1" lang="en-US" sz="2400"/>
              <a:t>D</a:t>
            </a:r>
            <a:r>
              <a:rPr b="1" i="0" lang="en-US" sz="2400" u="none" cap="none" strike="noStrike">
                <a:solidFill>
                  <a:schemeClr val="lt1"/>
                </a:solidFill>
              </a:rPr>
              <a:t>istance </a:t>
            </a:r>
            <a:r>
              <a:rPr b="1" lang="en-US" sz="2400"/>
              <a:t>M</a:t>
            </a:r>
            <a:r>
              <a:rPr b="1" i="0" lang="en-US" sz="2400" u="none" cap="none" strike="noStrike">
                <a:solidFill>
                  <a:schemeClr val="lt1"/>
                </a:solidFill>
              </a:rPr>
              <a:t>atrix </a:t>
            </a:r>
            <a:r>
              <a:rPr b="0" i="0" lang="en-US" sz="2400" u="none" cap="none" strike="noStrike">
                <a:solidFill>
                  <a:schemeClr val="lt1"/>
                </a:solidFill>
                <a:latin typeface="Century Gothic"/>
                <a:ea typeface="Century Gothic"/>
                <a:cs typeface="Century Gothic"/>
                <a:sym typeface="Century Gothic"/>
              </a:rPr>
              <a:t>for CND can be created with the minimal CND node-node path distance between the 49 relations, allowing a quick retrieval during distance calculation</a:t>
            </a:r>
            <a:r>
              <a:rPr lang="en-US" sz="2400"/>
              <a:t>*</a:t>
            </a:r>
          </a:p>
        </p:txBody>
      </p:sp>
      <p:sp>
        <p:nvSpPr>
          <p:cNvPr id="266" name="Shape 266"/>
          <p:cNvSpPr txBox="1"/>
          <p:nvPr/>
        </p:nvSpPr>
        <p:spPr>
          <a:xfrm>
            <a:off x="228600" y="6263403"/>
            <a:ext cx="10144124" cy="338554"/>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600">
                <a:solidFill>
                  <a:schemeClr val="lt1"/>
                </a:solidFill>
                <a:latin typeface="Century Gothic"/>
                <a:ea typeface="Century Gothic"/>
                <a:cs typeface="Century Gothic"/>
                <a:sym typeface="Century Gothic"/>
              </a:rPr>
              <a:t>[*] The distance matrix for EOPRA6 is available at the URL </a:t>
            </a:r>
            <a:r>
              <a:rPr lang="en-US" sz="1600">
                <a:solidFill>
                  <a:schemeClr val="lt1"/>
                </a:solidFill>
                <a:highlight>
                  <a:srgbClr val="C9DAF8"/>
                </a:highlight>
                <a:latin typeface="Century Gothic"/>
                <a:ea typeface="Century Gothic"/>
                <a:cs typeface="Century Gothic"/>
                <a:sym typeface="Century Gothic"/>
              </a:rPr>
              <a:t> </a:t>
            </a:r>
            <a:r>
              <a:rPr lang="en-US" sz="1600" u="sng">
                <a:solidFill>
                  <a:srgbClr val="0000FF"/>
                </a:solidFill>
                <a:highlight>
                  <a:srgbClr val="C9DAF8"/>
                </a:highlight>
                <a:latin typeface="Century Gothic"/>
                <a:ea typeface="Century Gothic"/>
                <a:cs typeface="Century Gothic"/>
                <a:sym typeface="Century Gothic"/>
              </a:rPr>
              <a:t>https://goo.gl/photos/ nJ83KngMH6i789xz7.</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200" u="none" cap="none" strike="noStrike">
                <a:solidFill>
                  <a:schemeClr val="lt2"/>
                </a:solidFill>
                <a:latin typeface="Century Gothic"/>
                <a:ea typeface="Century Gothic"/>
                <a:cs typeface="Century Gothic"/>
                <a:sym typeface="Century Gothic"/>
              </a:rPr>
              <a:t>Qualitative Case Representation</a:t>
            </a:r>
          </a:p>
        </p:txBody>
      </p:sp>
      <p:sp>
        <p:nvSpPr>
          <p:cNvPr id="273" name="Shape 273"/>
          <p:cNvSpPr txBox="1"/>
          <p:nvPr>
            <p:ph idx="1" type="body"/>
          </p:nvPr>
        </p:nvSpPr>
        <p:spPr>
          <a:xfrm>
            <a:off x="822960" y="1853248"/>
            <a:ext cx="9585960" cy="4547552"/>
          </a:xfrm>
          <a:prstGeom prst="rect">
            <a:avLst/>
          </a:prstGeom>
          <a:noFill/>
          <a:ln>
            <a:noFill/>
          </a:ln>
        </p:spPr>
        <p:txBody>
          <a:bodyPr anchorCtr="0" anchor="t" bIns="45700" lIns="91425" rIns="91425" wrap="square" tIns="45700">
            <a:noAutofit/>
          </a:bodyPr>
          <a:lstStyle/>
          <a:p>
            <a:pPr indent="-342900" lvl="0" marL="342900" marR="0" rtl="0">
              <a:lnSpc>
                <a:spcPct val="90000"/>
              </a:lnSpc>
              <a:spcBef>
                <a:spcPts val="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Inspired by the work of </a:t>
            </a:r>
            <a:r>
              <a:rPr b="1" i="0" lang="en-US" sz="2000" u="none" cap="none" strike="noStrike">
                <a:solidFill>
                  <a:schemeClr val="lt1"/>
                </a:solidFill>
                <a:latin typeface="Century Gothic"/>
                <a:ea typeface="Century Gothic"/>
                <a:cs typeface="Century Gothic"/>
                <a:sym typeface="Century Gothic"/>
              </a:rPr>
              <a:t>[10]</a:t>
            </a:r>
            <a:r>
              <a:rPr b="0" i="0" lang="en-US" sz="2000" u="none" cap="none" strike="noStrike">
                <a:solidFill>
                  <a:schemeClr val="lt1"/>
                </a:solidFill>
                <a:latin typeface="Century Gothic"/>
                <a:ea typeface="Century Gothic"/>
                <a:cs typeface="Century Gothic"/>
                <a:sym typeface="Century Gothic"/>
              </a:rPr>
              <a:t>, We </a:t>
            </a:r>
            <a:r>
              <a:rPr lang="en-US"/>
              <a:t>now represent</a:t>
            </a:r>
            <a:r>
              <a:rPr b="0" i="0" lang="en-US" sz="2000" u="none" cap="none" strike="noStrike">
                <a:solidFill>
                  <a:schemeClr val="lt1"/>
                </a:solidFill>
                <a:latin typeface="Century Gothic"/>
                <a:ea typeface="Century Gothic"/>
                <a:cs typeface="Century Gothic"/>
                <a:sym typeface="Century Gothic"/>
              </a:rPr>
              <a:t> a qualitative case (C) as:</a:t>
            </a:r>
          </a:p>
          <a:p>
            <a:pPr indent="-285750" lvl="1" marL="742950" marR="0" rtl="0">
              <a:lnSpc>
                <a:spcPct val="90000"/>
              </a:lnSpc>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The problem description (</a:t>
            </a:r>
            <a:r>
              <a:rPr b="1" i="0" lang="en-US" sz="1800" u="none" cap="none" strike="noStrike">
                <a:solidFill>
                  <a:schemeClr val="lt1"/>
                </a:solidFill>
              </a:rPr>
              <a:t>P</a:t>
            </a:r>
            <a:r>
              <a:rPr b="0" i="0" lang="en-US" sz="1800" u="none" cap="none" strike="noStrike">
                <a:solidFill>
                  <a:schemeClr val="lt1"/>
                </a:solidFill>
                <a:latin typeface="Century Gothic"/>
                <a:ea typeface="Century Gothic"/>
                <a:cs typeface="Century Gothic"/>
                <a:sym typeface="Century Gothic"/>
              </a:rPr>
              <a:t>) and</a:t>
            </a:r>
          </a:p>
          <a:p>
            <a:pPr indent="-285750" lvl="1" marL="742950" marR="0" rtl="0">
              <a:lnSpc>
                <a:spcPct val="90000"/>
              </a:lnSpc>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The solution description (</a:t>
            </a:r>
            <a:r>
              <a:rPr b="1" i="0" lang="en-US" sz="1800" u="none" cap="none" strike="noStrike">
                <a:solidFill>
                  <a:schemeClr val="lt1"/>
                </a:solidFill>
              </a:rPr>
              <a:t>A</a:t>
            </a:r>
            <a:r>
              <a:rPr b="0" i="0" lang="en-US" sz="1800" u="none" cap="none" strike="noStrike">
                <a:solidFill>
                  <a:schemeClr val="lt1"/>
                </a:solidFill>
                <a:latin typeface="Century Gothic"/>
                <a:ea typeface="Century Gothic"/>
                <a:cs typeface="Century Gothic"/>
                <a:sym typeface="Century Gothic"/>
              </a:rPr>
              <a:t>):</a:t>
            </a:r>
          </a:p>
          <a:p>
            <a:pPr indent="457200" lvl="0" marL="3200400" marR="0" rtl="0">
              <a:lnSpc>
                <a:spcPct val="90000"/>
              </a:lnSpc>
              <a:spcBef>
                <a:spcPts val="1000"/>
              </a:spcBef>
              <a:spcAft>
                <a:spcPts val="0"/>
              </a:spcAft>
              <a:buClr>
                <a:schemeClr val="accent1"/>
              </a:buClr>
              <a:buFont typeface="Noto Sans Symbols"/>
              <a:buNone/>
            </a:pPr>
            <a:r>
              <a:rPr b="1" i="0" lang="en-US" sz="2000" u="none" cap="none" strike="noStrike">
                <a:solidFill>
                  <a:schemeClr val="lt1"/>
                </a:solidFill>
                <a:latin typeface="Century Gothic"/>
                <a:ea typeface="Century Gothic"/>
                <a:cs typeface="Century Gothic"/>
                <a:sym typeface="Century Gothic"/>
              </a:rPr>
              <a:t>C =(P,A)</a:t>
            </a:r>
          </a:p>
          <a:p>
            <a:pPr indent="-342900" lvl="0" marL="342900" marR="0" rtl="0">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P is given by the qualitative direction and distance to each object, from the agent viewpoint:</a:t>
            </a:r>
          </a:p>
          <a:p>
            <a:pPr indent="457200" lvl="0" marL="1371600" marR="0" rtl="0">
              <a:lnSpc>
                <a:spcPct val="90000"/>
              </a:lnSpc>
              <a:spcBef>
                <a:spcPts val="1000"/>
              </a:spcBef>
              <a:spcAft>
                <a:spcPts val="0"/>
              </a:spcAft>
              <a:buClr>
                <a:schemeClr val="accent1"/>
              </a:buClr>
              <a:buFont typeface="Noto Sans Symbols"/>
              <a:buNone/>
            </a:pPr>
            <a:r>
              <a:rPr b="1" i="0" lang="en-US" sz="2000" u="none" cap="none" strike="noStrike">
                <a:solidFill>
                  <a:schemeClr val="lt1"/>
                </a:solidFill>
                <a:latin typeface="Century Gothic"/>
                <a:ea typeface="Century Gothic"/>
                <a:cs typeface="Century Gothic"/>
                <a:sym typeface="Century Gothic"/>
              </a:rPr>
              <a:t>P ={ R</a:t>
            </a:r>
            <a:r>
              <a:rPr b="1" baseline="-25000" lang="en-US"/>
              <a:t>1</a:t>
            </a:r>
            <a:r>
              <a:rPr b="1" i="0" lang="en-US" sz="2000" u="none" cap="none" strike="noStrike">
                <a:solidFill>
                  <a:schemeClr val="lt1"/>
                </a:solidFill>
                <a:latin typeface="Century Gothic"/>
                <a:ea typeface="Century Gothic"/>
                <a:cs typeface="Century Gothic"/>
                <a:sym typeface="Century Gothic"/>
              </a:rPr>
              <a:t> :[O</a:t>
            </a:r>
            <a:r>
              <a:rPr b="1" baseline="-25000" lang="en-US"/>
              <a:t>1</a:t>
            </a:r>
            <a:r>
              <a:rPr b="1" i="0" lang="en-US" sz="2000" u="none" cap="none" strike="noStrike">
                <a:solidFill>
                  <a:schemeClr val="lt1"/>
                </a:solidFill>
                <a:latin typeface="Century Gothic"/>
                <a:ea typeface="Century Gothic"/>
                <a:cs typeface="Century Gothic"/>
                <a:sym typeface="Century Gothic"/>
              </a:rPr>
              <a:t>,O</a:t>
            </a:r>
            <a:r>
              <a:rPr b="1" baseline="-25000" lang="en-US"/>
              <a:t>2</a:t>
            </a:r>
            <a:r>
              <a:rPr b="1" i="0" lang="en-US" sz="2000" u="none" cap="none" strike="noStrike">
                <a:solidFill>
                  <a:schemeClr val="lt1"/>
                </a:solidFill>
                <a:latin typeface="Century Gothic"/>
                <a:ea typeface="Century Gothic"/>
                <a:cs typeface="Century Gothic"/>
                <a:sym typeface="Century Gothic"/>
              </a:rPr>
              <a:t>,...O</a:t>
            </a:r>
            <a:r>
              <a:rPr b="1" baseline="-25000" lang="en-US"/>
              <a:t>u</a:t>
            </a:r>
            <a:r>
              <a:rPr b="1" i="0" lang="en-US" sz="2000" u="none" cap="none" strike="noStrike">
                <a:solidFill>
                  <a:schemeClr val="lt1"/>
                </a:solidFill>
                <a:latin typeface="Century Gothic"/>
                <a:ea typeface="Century Gothic"/>
                <a:cs typeface="Century Gothic"/>
                <a:sym typeface="Century Gothic"/>
              </a:rPr>
              <a:t>], </a:t>
            </a:r>
            <a:r>
              <a:rPr b="1" lang="en-US"/>
              <a:t>…</a:t>
            </a:r>
            <a:r>
              <a:rPr b="1" i="0" lang="en-US" sz="2000" u="none" cap="none" strike="noStrike">
                <a:solidFill>
                  <a:schemeClr val="lt1"/>
                </a:solidFill>
                <a:latin typeface="Century Gothic"/>
                <a:ea typeface="Century Gothic"/>
                <a:cs typeface="Century Gothic"/>
                <a:sym typeface="Century Gothic"/>
              </a:rPr>
              <a:t> ,R</a:t>
            </a:r>
            <a:r>
              <a:rPr b="1" baseline="-25000" lang="en-US"/>
              <a:t>v</a:t>
            </a:r>
            <a:r>
              <a:rPr b="1" i="0" lang="en-US" sz="2000" u="none" cap="none" strike="noStrike">
                <a:solidFill>
                  <a:schemeClr val="lt1"/>
                </a:solidFill>
                <a:latin typeface="Century Gothic"/>
                <a:ea typeface="Century Gothic"/>
                <a:cs typeface="Century Gothic"/>
                <a:sym typeface="Century Gothic"/>
              </a:rPr>
              <a:t> :[O</a:t>
            </a:r>
            <a:r>
              <a:rPr b="1" baseline="-25000" lang="en-US"/>
              <a:t>1</a:t>
            </a:r>
            <a:r>
              <a:rPr b="1" i="0" lang="en-US" sz="2000" u="none" cap="none" strike="noStrike">
                <a:solidFill>
                  <a:schemeClr val="lt1"/>
                </a:solidFill>
                <a:latin typeface="Century Gothic"/>
                <a:ea typeface="Century Gothic"/>
                <a:cs typeface="Century Gothic"/>
                <a:sym typeface="Century Gothic"/>
              </a:rPr>
              <a:t>,O</a:t>
            </a:r>
            <a:r>
              <a:rPr b="1" baseline="-25000" lang="en-US"/>
              <a:t>2</a:t>
            </a:r>
            <a:r>
              <a:rPr b="1" i="0" lang="en-US" sz="2000" u="none" cap="none" strike="noStrike">
                <a:solidFill>
                  <a:schemeClr val="lt1"/>
                </a:solidFill>
                <a:latin typeface="Century Gothic"/>
                <a:ea typeface="Century Gothic"/>
                <a:cs typeface="Century Gothic"/>
                <a:sym typeface="Century Gothic"/>
              </a:rPr>
              <a:t>,...O</a:t>
            </a:r>
            <a:r>
              <a:rPr b="1" baseline="-25000" lang="en-US"/>
              <a:t>u</a:t>
            </a:r>
            <a:r>
              <a:rPr b="1" i="0" lang="en-US" sz="2000" u="none" cap="none" strike="noStrike">
                <a:solidFill>
                  <a:schemeClr val="lt1"/>
                </a:solidFill>
                <a:latin typeface="Century Gothic"/>
                <a:ea typeface="Century Gothic"/>
                <a:cs typeface="Century Gothic"/>
                <a:sym typeface="Century Gothic"/>
              </a:rPr>
              <a:t>] }</a:t>
            </a:r>
          </a:p>
          <a:p>
            <a:pPr indent="-292100" lvl="1" marL="685800" marR="0" rtl="0">
              <a:lnSpc>
                <a:spcPct val="90000"/>
              </a:lnSpc>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Where , </a:t>
            </a:r>
            <a:r>
              <a:rPr b="0" i="1" lang="en-US" sz="1800" cap="none" strike="noStrike">
                <a:solidFill>
                  <a:schemeClr val="lt1"/>
                </a:solidFill>
                <a:latin typeface="Century Gothic"/>
                <a:ea typeface="Century Gothic"/>
                <a:cs typeface="Century Gothic"/>
                <a:sym typeface="Century Gothic"/>
              </a:rPr>
              <a:t>v </a:t>
            </a:r>
            <a:r>
              <a:rPr b="0" i="0" lang="en-US" sz="1800" u="none" cap="none" strike="noStrike">
                <a:solidFill>
                  <a:schemeClr val="lt1"/>
                </a:solidFill>
                <a:latin typeface="Century Gothic"/>
                <a:ea typeface="Century Gothic"/>
                <a:cs typeface="Century Gothic"/>
                <a:sym typeface="Century Gothic"/>
              </a:rPr>
              <a:t>is the number of agents in the problem,</a:t>
            </a:r>
          </a:p>
          <a:p>
            <a:pPr indent="-292100" lvl="1" marL="685800" marR="0" rtl="0">
              <a:lnSpc>
                <a:spcPct val="90000"/>
              </a:lnSpc>
              <a:spcBef>
                <a:spcPts val="1000"/>
              </a:spcBef>
              <a:spcAft>
                <a:spcPts val="0"/>
              </a:spcAft>
              <a:buClr>
                <a:schemeClr val="accent1"/>
              </a:buClr>
              <a:buSzPts val="1440"/>
              <a:buFont typeface="Noto Sans Symbols"/>
              <a:buChar char="▶"/>
            </a:pPr>
            <a:r>
              <a:rPr b="0" i="1" lang="en-US" sz="1800" u="none" cap="none" strike="noStrike">
                <a:solidFill>
                  <a:schemeClr val="lt1"/>
                </a:solidFill>
                <a:latin typeface="Century Gothic"/>
                <a:ea typeface="Century Gothic"/>
                <a:cs typeface="Century Gothic"/>
                <a:sym typeface="Century Gothic"/>
              </a:rPr>
              <a:t>u</a:t>
            </a:r>
            <a:r>
              <a:rPr b="0" i="0" lang="en-US" sz="1800" u="none" cap="none" strike="noStrike">
                <a:solidFill>
                  <a:schemeClr val="lt1"/>
                </a:solidFill>
                <a:latin typeface="Century Gothic"/>
                <a:ea typeface="Century Gothic"/>
                <a:cs typeface="Century Gothic"/>
                <a:sym typeface="Century Gothic"/>
              </a:rPr>
              <a:t> is the number of objects that each agent can perceive,</a:t>
            </a:r>
          </a:p>
          <a:p>
            <a:pPr indent="-292100" lvl="1" marL="685800" marR="0" rtl="0">
              <a:lnSpc>
                <a:spcPct val="90000"/>
              </a:lnSpc>
              <a:spcBef>
                <a:spcPts val="1000"/>
              </a:spcBef>
              <a:spcAft>
                <a:spcPts val="0"/>
              </a:spcAft>
              <a:buClr>
                <a:schemeClr val="accent1"/>
              </a:buClr>
              <a:buSzPts val="1440"/>
              <a:buFont typeface="Noto Sans Symbols"/>
              <a:buChar char="▶"/>
            </a:pPr>
            <a:r>
              <a:rPr b="0" i="1" lang="en-US" sz="1800" u="none" cap="none" strike="noStrike">
                <a:solidFill>
                  <a:schemeClr val="lt1"/>
                </a:solidFill>
                <a:latin typeface="Century Gothic"/>
                <a:ea typeface="Century Gothic"/>
                <a:cs typeface="Century Gothic"/>
                <a:sym typeface="Century Gothic"/>
              </a:rPr>
              <a:t>R</a:t>
            </a:r>
            <a:r>
              <a:rPr baseline="-25000" i="1" lang="en-US"/>
              <a:t>i</a:t>
            </a:r>
            <a:r>
              <a:rPr b="0" i="0" lang="en-US" sz="1800" u="none" cap="none" strike="noStrike">
                <a:solidFill>
                  <a:schemeClr val="lt1"/>
                </a:solidFill>
                <a:latin typeface="Century Gothic"/>
                <a:ea typeface="Century Gothic"/>
                <a:cs typeface="Century Gothic"/>
                <a:sym typeface="Century Gothic"/>
              </a:rPr>
              <a:t> is the number of the agent and</a:t>
            </a:r>
          </a:p>
          <a:p>
            <a:pPr indent="-292100" lvl="1" marL="685800" marR="0" rtl="0">
              <a:lnSpc>
                <a:spcPct val="90000"/>
              </a:lnSpc>
              <a:spcBef>
                <a:spcPts val="1000"/>
              </a:spcBef>
              <a:spcAft>
                <a:spcPts val="0"/>
              </a:spcAft>
              <a:buClr>
                <a:schemeClr val="accent1"/>
              </a:buClr>
              <a:buSzPts val="1440"/>
              <a:buFont typeface="Noto Sans Symbols"/>
              <a:buChar char="▶"/>
            </a:pPr>
            <a:r>
              <a:rPr b="0" i="1" lang="en-US" sz="1800" cap="none" strike="noStrike">
                <a:solidFill>
                  <a:schemeClr val="lt1"/>
                </a:solidFill>
                <a:latin typeface="Century Gothic"/>
                <a:ea typeface="Century Gothic"/>
                <a:cs typeface="Century Gothic"/>
                <a:sym typeface="Century Gothic"/>
              </a:rPr>
              <a:t>O</a:t>
            </a:r>
            <a:r>
              <a:rPr b="0" baseline="-25000" i="1" lang="en-US" sz="1800" cap="none" strike="noStrike">
                <a:solidFill>
                  <a:schemeClr val="lt1"/>
                </a:solidFill>
                <a:latin typeface="Century Gothic"/>
                <a:ea typeface="Century Gothic"/>
                <a:cs typeface="Century Gothic"/>
                <a:sym typeface="Century Gothic"/>
              </a:rPr>
              <a:t>1</a:t>
            </a:r>
            <a:r>
              <a:rPr b="0" i="1" lang="en-US" sz="1800" cap="none" strike="noStrike">
                <a:solidFill>
                  <a:schemeClr val="lt1"/>
                </a:solidFill>
                <a:latin typeface="Century Gothic"/>
                <a:ea typeface="Century Gothic"/>
                <a:cs typeface="Century Gothic"/>
                <a:sym typeface="Century Gothic"/>
              </a:rPr>
              <a:t>,O</a:t>
            </a:r>
            <a:r>
              <a:rPr baseline="-25000" i="1" lang="en-US"/>
              <a:t>2</a:t>
            </a:r>
            <a:r>
              <a:rPr b="0" i="1" lang="en-US" sz="1800" cap="none" strike="noStrike">
                <a:solidFill>
                  <a:schemeClr val="lt1"/>
                </a:solidFill>
                <a:latin typeface="Century Gothic"/>
                <a:ea typeface="Century Gothic"/>
                <a:cs typeface="Century Gothic"/>
                <a:sym typeface="Century Gothic"/>
              </a:rPr>
              <a:t>,...,O</a:t>
            </a:r>
            <a:r>
              <a:rPr baseline="-25000" i="1" lang="en-US"/>
              <a:t>u</a:t>
            </a:r>
            <a:r>
              <a:rPr b="0" i="0" lang="en-US" sz="1800" u="none" cap="none" strike="noStrike">
                <a:solidFill>
                  <a:schemeClr val="lt1"/>
                </a:solidFill>
                <a:latin typeface="Century Gothic"/>
                <a:ea typeface="Century Gothic"/>
                <a:cs typeface="Century Gothic"/>
                <a:sym typeface="Century Gothic"/>
              </a:rPr>
              <a:t> are the qualitative relations between the object and the current agent</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Shape 279"/>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2800" u="none" cap="none" strike="noStrike">
                <a:solidFill>
                  <a:schemeClr val="lt2"/>
                </a:solidFill>
                <a:latin typeface="Century Gothic"/>
                <a:ea typeface="Century Gothic"/>
                <a:cs typeface="Century Gothic"/>
                <a:sym typeface="Century Gothic"/>
              </a:rPr>
              <a:t>Contd.</a:t>
            </a:r>
          </a:p>
        </p:txBody>
      </p:sp>
      <p:sp>
        <p:nvSpPr>
          <p:cNvPr id="280" name="Shape 280"/>
          <p:cNvSpPr txBox="1"/>
          <p:nvPr>
            <p:ph idx="1" type="body"/>
          </p:nvPr>
        </p:nvSpPr>
        <p:spPr>
          <a:xfrm>
            <a:off x="474925" y="2052925"/>
            <a:ext cx="11094600" cy="41955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A - describes a sequence of actions each agent must perform to solve the problem, as shown in below expression:</a:t>
            </a:r>
          </a:p>
          <a:p>
            <a:pPr indent="0" lvl="0" marL="0" marR="0" rtl="0" algn="ctr">
              <a:spcBef>
                <a:spcPts val="1000"/>
              </a:spcBef>
              <a:spcAft>
                <a:spcPts val="0"/>
              </a:spcAft>
              <a:buClr>
                <a:schemeClr val="accent1"/>
              </a:buClr>
              <a:buFont typeface="Noto Sans Symbols"/>
              <a:buNone/>
            </a:pPr>
            <a:r>
              <a:rPr b="1" i="0" lang="en-US" sz="2000" u="none" cap="none" strike="noStrike">
                <a:solidFill>
                  <a:schemeClr val="lt1"/>
                </a:solidFill>
                <a:latin typeface="Century Gothic"/>
                <a:ea typeface="Century Gothic"/>
                <a:cs typeface="Century Gothic"/>
                <a:sym typeface="Century Gothic"/>
              </a:rPr>
              <a:t>A ={ R</a:t>
            </a:r>
            <a:r>
              <a:rPr b="1" baseline="-25000" lang="en-US"/>
              <a:t>1</a:t>
            </a:r>
            <a:r>
              <a:rPr b="1" i="0" lang="en-US" sz="2000" u="none" cap="none" strike="noStrike">
                <a:solidFill>
                  <a:schemeClr val="lt1"/>
                </a:solidFill>
                <a:latin typeface="Century Gothic"/>
                <a:ea typeface="Century Gothic"/>
                <a:cs typeface="Century Gothic"/>
                <a:sym typeface="Century Gothic"/>
              </a:rPr>
              <a:t> :[ a</a:t>
            </a:r>
            <a:r>
              <a:rPr b="1" baseline="-25000" lang="en-US"/>
              <a:t>11</a:t>
            </a:r>
            <a:r>
              <a:rPr b="1" i="0" lang="en-US" sz="2000" u="none" cap="none" strike="noStrike">
                <a:solidFill>
                  <a:schemeClr val="lt1"/>
                </a:solidFill>
                <a:latin typeface="Century Gothic"/>
                <a:ea typeface="Century Gothic"/>
                <a:cs typeface="Century Gothic"/>
                <a:sym typeface="Century Gothic"/>
              </a:rPr>
              <a:t>,a</a:t>
            </a:r>
            <a:r>
              <a:rPr b="1" baseline="-25000" lang="en-US"/>
              <a:t>12</a:t>
            </a:r>
            <a:r>
              <a:rPr b="1" i="0" lang="en-US" sz="2000" u="none" cap="none" strike="noStrike">
                <a:solidFill>
                  <a:schemeClr val="lt1"/>
                </a:solidFill>
                <a:latin typeface="Century Gothic"/>
                <a:ea typeface="Century Gothic"/>
                <a:cs typeface="Century Gothic"/>
                <a:sym typeface="Century Gothic"/>
              </a:rPr>
              <a:t>, </a:t>
            </a:r>
            <a:r>
              <a:rPr b="1" lang="en-US"/>
              <a:t>…</a:t>
            </a:r>
            <a:r>
              <a:rPr b="1" i="0" lang="en-US" sz="2000" u="none" cap="none" strike="noStrike">
                <a:solidFill>
                  <a:schemeClr val="lt1"/>
                </a:solidFill>
                <a:latin typeface="Century Gothic"/>
                <a:ea typeface="Century Gothic"/>
                <a:cs typeface="Century Gothic"/>
                <a:sym typeface="Century Gothic"/>
              </a:rPr>
              <a:t> ,a</a:t>
            </a:r>
            <a:r>
              <a:rPr b="1" baseline="-25000" lang="en-US"/>
              <a:t>1p1</a:t>
            </a:r>
            <a:r>
              <a:rPr b="1" i="0" lang="en-US" sz="2000" u="none" cap="none" strike="noStrike">
                <a:solidFill>
                  <a:schemeClr val="lt1"/>
                </a:solidFill>
                <a:latin typeface="Century Gothic"/>
                <a:ea typeface="Century Gothic"/>
                <a:cs typeface="Century Gothic"/>
                <a:sym typeface="Century Gothic"/>
              </a:rPr>
              <a:t>], ... ,Rv :[ a</a:t>
            </a:r>
            <a:r>
              <a:rPr b="1" baseline="-25000" lang="en-US"/>
              <a:t>v1</a:t>
            </a:r>
            <a:r>
              <a:rPr b="1" i="0" lang="en-US" sz="2000" u="none" cap="none" strike="noStrike">
                <a:solidFill>
                  <a:schemeClr val="lt1"/>
                </a:solidFill>
                <a:latin typeface="Century Gothic"/>
                <a:ea typeface="Century Gothic"/>
                <a:cs typeface="Century Gothic"/>
                <a:sym typeface="Century Gothic"/>
              </a:rPr>
              <a:t>,a</a:t>
            </a:r>
            <a:r>
              <a:rPr b="1" baseline="-25000" lang="en-US"/>
              <a:t>v2</a:t>
            </a:r>
            <a:r>
              <a:rPr b="1" i="0" lang="en-US" sz="2000" u="none" cap="none" strike="noStrike">
                <a:solidFill>
                  <a:schemeClr val="lt1"/>
                </a:solidFill>
                <a:latin typeface="Century Gothic"/>
                <a:ea typeface="Century Gothic"/>
                <a:cs typeface="Century Gothic"/>
                <a:sym typeface="Century Gothic"/>
              </a:rPr>
              <a:t>, </a:t>
            </a:r>
            <a:r>
              <a:rPr b="1" lang="en-US"/>
              <a:t>…</a:t>
            </a:r>
            <a:r>
              <a:rPr b="1" i="0" lang="en-US" sz="2000" u="none" cap="none" strike="noStrike">
                <a:solidFill>
                  <a:schemeClr val="lt1"/>
                </a:solidFill>
                <a:latin typeface="Century Gothic"/>
                <a:ea typeface="Century Gothic"/>
                <a:cs typeface="Century Gothic"/>
                <a:sym typeface="Century Gothic"/>
              </a:rPr>
              <a:t> ,a</a:t>
            </a:r>
            <a:r>
              <a:rPr b="1" baseline="-25000" lang="en-US"/>
              <a:t>vpv</a:t>
            </a:r>
            <a:r>
              <a:rPr b="1" i="0" lang="en-US" sz="2000" u="none" cap="none" strike="noStrike">
                <a:solidFill>
                  <a:schemeClr val="lt1"/>
                </a:solidFill>
                <a:latin typeface="Century Gothic"/>
                <a:ea typeface="Century Gothic"/>
                <a:cs typeface="Century Gothic"/>
                <a:sym typeface="Century Gothic"/>
              </a:rPr>
              <a:t>] }</a:t>
            </a:r>
          </a:p>
          <a:p>
            <a:pPr indent="0" lvl="0" marL="0" marR="0" rtl="0" algn="ctr">
              <a:spcBef>
                <a:spcPts val="1000"/>
              </a:spcBef>
              <a:spcAft>
                <a:spcPts val="0"/>
              </a:spcAft>
              <a:buClr>
                <a:schemeClr val="accent1"/>
              </a:buClr>
              <a:buFont typeface="Noto Sans Symbols"/>
              <a:buNone/>
            </a:pPr>
            <a:r>
              <a:t/>
            </a:r>
            <a:endParaRPr b="1" i="0" sz="2000" u="none" cap="none" strike="noStrike">
              <a:solidFill>
                <a:schemeClr val="lt1"/>
              </a:solidFill>
              <a:latin typeface="Century Gothic"/>
              <a:ea typeface="Century Gothic"/>
              <a:cs typeface="Century Gothic"/>
              <a:sym typeface="Century Gothic"/>
            </a:endParaRPr>
          </a:p>
          <a:p>
            <a:pPr indent="-342900" lvl="0" marL="342900" marR="0" rtl="0" algn="l">
              <a:spcBef>
                <a:spcPts val="1000"/>
              </a:spcBef>
              <a:spcAft>
                <a:spcPts val="0"/>
              </a:spcAft>
              <a:buClr>
                <a:schemeClr val="accent1"/>
              </a:buClr>
              <a:buSzPts val="1600"/>
              <a:buFont typeface="Noto Sans Symbols"/>
              <a:buChar char="▶"/>
            </a:pPr>
            <a:r>
              <a:rPr lang="en-US"/>
              <a:t>It must be noted that </a:t>
            </a:r>
            <a:r>
              <a:rPr b="0" i="0" lang="en-US" sz="2000" u="none" cap="none" strike="noStrike">
                <a:solidFill>
                  <a:schemeClr val="lt1"/>
                </a:solidFill>
                <a:latin typeface="Century Gothic"/>
                <a:ea typeface="Century Gothic"/>
                <a:cs typeface="Century Gothic"/>
                <a:sym typeface="Century Gothic"/>
              </a:rPr>
              <a:t>he use of the case scope </a:t>
            </a:r>
            <a:r>
              <a:rPr b="1" i="0" lang="en-US" sz="2000" u="none" cap="none" strike="noStrike">
                <a:solidFill>
                  <a:schemeClr val="lt1"/>
                </a:solidFill>
                <a:latin typeface="Century Gothic"/>
                <a:ea typeface="Century Gothic"/>
                <a:cs typeface="Century Gothic"/>
                <a:sym typeface="Century Gothic"/>
              </a:rPr>
              <a:t>(K)</a:t>
            </a:r>
            <a:r>
              <a:rPr b="0" i="0" lang="en-US" sz="2000" u="none" cap="none" strike="noStrike">
                <a:solidFill>
                  <a:schemeClr val="lt1"/>
                </a:solidFill>
                <a:latin typeface="Century Gothic"/>
                <a:ea typeface="Century Gothic"/>
                <a:cs typeface="Century Gothic"/>
                <a:sym typeface="Century Gothic"/>
              </a:rPr>
              <a:t> is not necessarily just to the qualitative representation of cases,</a:t>
            </a:r>
          </a:p>
          <a:p>
            <a:pPr indent="-342900" lvl="0" marL="342900" marR="0" rtl="0" algn="l">
              <a:spcBef>
                <a:spcPts val="100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Therefore, the qualitative spatial position of objects in the environment is a region and not a point on the coordinate plane.</a:t>
            </a:r>
          </a:p>
          <a:p>
            <a:pPr indent="0" lvl="0" marL="0" marR="0" rtl="0" algn="l">
              <a:spcBef>
                <a:spcPts val="1000"/>
              </a:spcBef>
              <a:spcAft>
                <a:spcPts val="0"/>
              </a:spcAft>
              <a:buClr>
                <a:schemeClr val="accent1"/>
              </a:buClr>
              <a:buFont typeface="Noto Sans Symbols"/>
              <a:buNone/>
            </a:pPr>
            <a:r>
              <a:t/>
            </a:r>
            <a:endParaRPr b="1"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Shape 285"/>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200" u="none" cap="none" strike="noStrike">
                <a:solidFill>
                  <a:schemeClr val="lt2"/>
                </a:solidFill>
                <a:latin typeface="Century Gothic"/>
                <a:ea typeface="Century Gothic"/>
                <a:cs typeface="Century Gothic"/>
                <a:sym typeface="Century Gothic"/>
              </a:rPr>
              <a:t>Qualitative Case Retrieval</a:t>
            </a:r>
          </a:p>
        </p:txBody>
      </p:sp>
      <p:sp>
        <p:nvSpPr>
          <p:cNvPr id="286" name="Shape 286"/>
          <p:cNvSpPr txBox="1"/>
          <p:nvPr>
            <p:ph idx="1" type="body"/>
          </p:nvPr>
        </p:nvSpPr>
        <p:spPr>
          <a:xfrm>
            <a:off x="512925" y="1279150"/>
            <a:ext cx="10904400" cy="2123700"/>
          </a:xfrm>
          <a:prstGeom prst="rect">
            <a:avLst/>
          </a:prstGeom>
          <a:noFill/>
          <a:ln>
            <a:noFill/>
          </a:ln>
        </p:spPr>
        <p:txBody>
          <a:bodyPr anchorCtr="0" anchor="t" bIns="45700" lIns="91425" rIns="91425" wrap="square" tIns="45700">
            <a:noAutofit/>
          </a:bodyPr>
          <a:lstStyle/>
          <a:p>
            <a:pPr indent="-342900" lvl="0" marL="342900" marR="0" rtl="0">
              <a:lnSpc>
                <a:spcPct val="80000"/>
              </a:lnSpc>
              <a:spcBef>
                <a:spcPts val="0"/>
              </a:spcBef>
              <a:spcAft>
                <a:spcPts val="0"/>
              </a:spcAft>
              <a:buClr>
                <a:schemeClr val="accent1"/>
              </a:buClr>
              <a:buSzPts val="1480"/>
              <a:buFont typeface="Noto Sans Symbols"/>
              <a:buChar char="▶"/>
            </a:pPr>
            <a:r>
              <a:rPr b="0" i="0" lang="en-US" sz="1850" u="none" cap="none" strike="noStrike">
                <a:solidFill>
                  <a:schemeClr val="lt1"/>
                </a:solidFill>
                <a:latin typeface="Century Gothic"/>
                <a:ea typeface="Century Gothic"/>
                <a:cs typeface="Century Gothic"/>
                <a:sym typeface="Century Gothic"/>
              </a:rPr>
              <a:t>In general, the retrieval step consists of measuring the similarities between the new problem and the solved problems stored in the case base.The present work uses the distance between objects in the CND to compute the similarity between the new problem and the cases in the case base.</a:t>
            </a:r>
          </a:p>
          <a:p>
            <a:pPr indent="-342900" lvl="0" marL="342900" marR="0" rtl="0">
              <a:lnSpc>
                <a:spcPct val="80000"/>
              </a:lnSpc>
              <a:spcBef>
                <a:spcPts val="1000"/>
              </a:spcBef>
              <a:spcAft>
                <a:spcPts val="0"/>
              </a:spcAft>
              <a:buClr>
                <a:schemeClr val="accent1"/>
              </a:buClr>
              <a:buSzPts val="1480"/>
              <a:buFont typeface="Noto Sans Symbols"/>
              <a:buChar char="▶"/>
            </a:pPr>
            <a:r>
              <a:rPr b="0" i="0" lang="en-US" sz="1850" u="none" cap="none" strike="noStrike">
                <a:solidFill>
                  <a:schemeClr val="lt1"/>
                </a:solidFill>
                <a:latin typeface="Century Gothic"/>
                <a:ea typeface="Century Gothic"/>
                <a:cs typeface="Century Gothic"/>
                <a:sym typeface="Century Gothic"/>
              </a:rPr>
              <a:t>This can be done using the distance function, used to compute the distance matrix </a:t>
            </a:r>
          </a:p>
          <a:p>
            <a:pPr indent="-342900" lvl="0" marL="342900" marR="0" rtl="0">
              <a:lnSpc>
                <a:spcPct val="80000"/>
              </a:lnSpc>
              <a:spcBef>
                <a:spcPts val="1000"/>
              </a:spcBef>
              <a:spcAft>
                <a:spcPts val="0"/>
              </a:spcAft>
              <a:buClr>
                <a:schemeClr val="accent1"/>
              </a:buClr>
              <a:buSzPts val="1480"/>
              <a:buFont typeface="Noto Sans Symbols"/>
              <a:buChar char="▶"/>
            </a:pPr>
            <a:r>
              <a:rPr b="0" i="0" lang="en-US" sz="1850" u="none" cap="none" strike="noStrike">
                <a:solidFill>
                  <a:schemeClr val="lt1"/>
                </a:solidFill>
                <a:latin typeface="Century Gothic"/>
                <a:ea typeface="Century Gothic"/>
                <a:cs typeface="Century Gothic"/>
                <a:sym typeface="Century Gothic"/>
              </a:rPr>
              <a:t>The qualitative distance function is deﬁned as:</a:t>
            </a:r>
          </a:p>
          <a:p>
            <a:pPr indent="0" lvl="0" marL="0" marR="0" rtl="0">
              <a:lnSpc>
                <a:spcPct val="80000"/>
              </a:lnSpc>
              <a:spcBef>
                <a:spcPts val="1000"/>
              </a:spcBef>
              <a:spcAft>
                <a:spcPts val="0"/>
              </a:spcAft>
              <a:buNone/>
            </a:pPr>
            <a:r>
              <a:t/>
            </a:r>
            <a:endParaRPr sz="1850"/>
          </a:p>
          <a:p>
            <a:pPr indent="0" lvl="0" marL="0" marR="0" rtl="0">
              <a:lnSpc>
                <a:spcPct val="80000"/>
              </a:lnSpc>
              <a:spcBef>
                <a:spcPts val="1000"/>
              </a:spcBef>
              <a:spcAft>
                <a:spcPts val="0"/>
              </a:spcAft>
              <a:buNone/>
            </a:pPr>
            <a:r>
              <a:t/>
            </a:r>
            <a:endParaRPr sz="1850"/>
          </a:p>
          <a:p>
            <a:pPr indent="-342900" lvl="0" marL="342900" marR="0" rtl="0">
              <a:lnSpc>
                <a:spcPct val="80000"/>
              </a:lnSpc>
              <a:spcBef>
                <a:spcPts val="1000"/>
              </a:spcBef>
              <a:spcAft>
                <a:spcPts val="0"/>
              </a:spcAft>
              <a:buClr>
                <a:schemeClr val="accent1"/>
              </a:buClr>
              <a:buSzPts val="1480"/>
              <a:buFont typeface="Noto Sans Symbols"/>
              <a:buNone/>
            </a:pPr>
            <a:r>
              <a:t/>
            </a:r>
            <a:endParaRPr b="0" i="0" sz="1850" u="none" cap="none" strike="noStrike">
              <a:solidFill>
                <a:schemeClr val="lt1"/>
              </a:solidFill>
              <a:latin typeface="Century Gothic"/>
              <a:ea typeface="Century Gothic"/>
              <a:cs typeface="Century Gothic"/>
              <a:sym typeface="Century Gothic"/>
            </a:endParaRPr>
          </a:p>
        </p:txBody>
      </p:sp>
      <p:grpSp>
        <p:nvGrpSpPr>
          <p:cNvPr id="287" name="Shape 287"/>
          <p:cNvGrpSpPr/>
          <p:nvPr/>
        </p:nvGrpSpPr>
        <p:grpSpPr>
          <a:xfrm>
            <a:off x="1522100" y="3402750"/>
            <a:ext cx="10021800" cy="2537400"/>
            <a:chOff x="1522100" y="3402750"/>
            <a:chExt cx="10021800" cy="2537400"/>
          </a:xfrm>
        </p:grpSpPr>
        <p:pic>
          <p:nvPicPr>
            <p:cNvPr id="288" name="Shape 288"/>
            <p:cNvPicPr preferRelativeResize="0"/>
            <p:nvPr/>
          </p:nvPicPr>
          <p:blipFill rotWithShape="1">
            <a:blip r:embed="rId3">
              <a:alphaModFix/>
            </a:blip>
            <a:srcRect b="0" l="0" r="0" t="0"/>
            <a:stretch/>
          </p:blipFill>
          <p:spPr>
            <a:xfrm>
              <a:off x="3467000" y="3402750"/>
              <a:ext cx="4459200" cy="724500"/>
            </a:xfrm>
            <a:prstGeom prst="rect">
              <a:avLst/>
            </a:prstGeom>
            <a:noFill/>
            <a:ln>
              <a:noFill/>
            </a:ln>
          </p:spPr>
        </p:pic>
        <p:sp>
          <p:nvSpPr>
            <p:cNvPr id="289" name="Shape 289"/>
            <p:cNvSpPr txBox="1"/>
            <p:nvPr/>
          </p:nvSpPr>
          <p:spPr>
            <a:xfrm>
              <a:off x="1522100" y="4127250"/>
              <a:ext cx="10021800" cy="1812900"/>
            </a:xfrm>
            <a:prstGeom prst="rect">
              <a:avLst/>
            </a:prstGeom>
            <a:noFill/>
            <a:ln>
              <a:noFill/>
            </a:ln>
          </p:spPr>
          <p:txBody>
            <a:bodyPr anchorCtr="0" anchor="t" bIns="91425" lIns="91425" rIns="91425" wrap="square" tIns="91425">
              <a:noAutofit/>
            </a:bodyPr>
            <a:lstStyle/>
            <a:p>
              <a:pPr indent="0" lvl="0" marL="457200" rtl="0">
                <a:lnSpc>
                  <a:spcPct val="80000"/>
                </a:lnSpc>
                <a:spcBef>
                  <a:spcPts val="1000"/>
                </a:spcBef>
                <a:buNone/>
              </a:pPr>
              <a:r>
                <a:rPr lang="en-US" sz="1465">
                  <a:solidFill>
                    <a:schemeClr val="lt1"/>
                  </a:solidFill>
                  <a:latin typeface="Century Gothic"/>
                  <a:ea typeface="Century Gothic"/>
                  <a:cs typeface="Century Gothic"/>
                  <a:sym typeface="Century Gothic"/>
                </a:rPr>
                <a:t>where </a:t>
              </a:r>
            </a:p>
            <a:p>
              <a:pPr indent="0" lvl="0" marL="457200" rtl="0">
                <a:lnSpc>
                  <a:spcPct val="80000"/>
                </a:lnSpc>
                <a:spcBef>
                  <a:spcPts val="1000"/>
                </a:spcBef>
                <a:buNone/>
              </a:pPr>
              <a:r>
                <a:rPr b="1" lang="en-US" sz="1465">
                  <a:solidFill>
                    <a:schemeClr val="lt1"/>
                  </a:solidFill>
                  <a:latin typeface="Century Gothic"/>
                  <a:ea typeface="Century Gothic"/>
                  <a:cs typeface="Century Gothic"/>
                  <a:sym typeface="Century Gothic"/>
                </a:rPr>
                <a:t>v</a:t>
              </a:r>
              <a:r>
                <a:rPr lang="en-US" sz="1465">
                  <a:solidFill>
                    <a:schemeClr val="lt1"/>
                  </a:solidFill>
                  <a:latin typeface="Century Gothic"/>
                  <a:ea typeface="Century Gothic"/>
                  <a:cs typeface="Century Gothic"/>
                  <a:sym typeface="Century Gothic"/>
                </a:rPr>
                <a:t> is the number of robots that take part in the case solution,</a:t>
              </a:r>
            </a:p>
            <a:p>
              <a:pPr indent="0" lvl="0" marL="457200" rtl="0">
                <a:lnSpc>
                  <a:spcPct val="80000"/>
                </a:lnSpc>
                <a:spcBef>
                  <a:spcPts val="1000"/>
                </a:spcBef>
                <a:buNone/>
              </a:pPr>
              <a:r>
                <a:rPr b="1" lang="en-US" sz="1465">
                  <a:solidFill>
                    <a:schemeClr val="lt1"/>
                  </a:solidFill>
                  <a:latin typeface="Century Gothic"/>
                  <a:ea typeface="Century Gothic"/>
                  <a:cs typeface="Century Gothic"/>
                  <a:sym typeface="Century Gothic"/>
                </a:rPr>
                <a:t>u</a:t>
              </a:r>
              <a:r>
                <a:rPr lang="en-US" sz="1465">
                  <a:solidFill>
                    <a:schemeClr val="lt1"/>
                  </a:solidFill>
                  <a:latin typeface="Century Gothic"/>
                  <a:ea typeface="Century Gothic"/>
                  <a:cs typeface="Century Gothic"/>
                  <a:sym typeface="Century Gothic"/>
                </a:rPr>
                <a:t> is the number of objects that each agent can perceive,</a:t>
              </a:r>
            </a:p>
            <a:p>
              <a:pPr indent="0" lvl="0" marL="457200" rtl="0">
                <a:lnSpc>
                  <a:spcPct val="80000"/>
                </a:lnSpc>
                <a:spcBef>
                  <a:spcPts val="1000"/>
                </a:spcBef>
                <a:buNone/>
              </a:pPr>
              <a:r>
                <a:rPr b="1" lang="en-US" sz="1465">
                  <a:solidFill>
                    <a:schemeClr val="lt1"/>
                  </a:solidFill>
                  <a:latin typeface="Century Gothic"/>
                  <a:ea typeface="Century Gothic"/>
                  <a:cs typeface="Century Gothic"/>
                  <a:sym typeface="Century Gothic"/>
                </a:rPr>
                <a:t>R</a:t>
              </a:r>
              <a:r>
                <a:rPr b="1" baseline="-25000" lang="en-US" sz="1465">
                  <a:solidFill>
                    <a:schemeClr val="lt1"/>
                  </a:solidFill>
                  <a:latin typeface="Century Gothic"/>
                  <a:ea typeface="Century Gothic"/>
                  <a:cs typeface="Century Gothic"/>
                  <a:sym typeface="Century Gothic"/>
                </a:rPr>
                <a:t>i</a:t>
              </a:r>
              <a:r>
                <a:rPr b="1" baseline="30000" lang="en-US" sz="1465">
                  <a:solidFill>
                    <a:schemeClr val="lt1"/>
                  </a:solidFill>
                  <a:latin typeface="Century Gothic"/>
                  <a:ea typeface="Century Gothic"/>
                  <a:cs typeface="Century Gothic"/>
                  <a:sym typeface="Century Gothic"/>
                </a:rPr>
                <a:t>c</a:t>
              </a:r>
              <a:r>
                <a:rPr lang="en-US" sz="1465">
                  <a:solidFill>
                    <a:schemeClr val="lt1"/>
                  </a:solidFill>
                  <a:latin typeface="Century Gothic"/>
                  <a:ea typeface="Century Gothic"/>
                  <a:cs typeface="Century Gothic"/>
                  <a:sym typeface="Century Gothic"/>
                </a:rPr>
                <a:t> the qualitative position of each robot </a:t>
              </a:r>
              <a:r>
                <a:rPr b="1" lang="en-US" sz="1465">
                  <a:solidFill>
                    <a:schemeClr val="lt1"/>
                  </a:solidFill>
                  <a:latin typeface="Century Gothic"/>
                  <a:ea typeface="Century Gothic"/>
                  <a:cs typeface="Century Gothic"/>
                  <a:sym typeface="Century Gothic"/>
                </a:rPr>
                <a:t> </a:t>
              </a:r>
              <a:r>
                <a:rPr lang="en-US" sz="1465">
                  <a:solidFill>
                    <a:schemeClr val="lt1"/>
                  </a:solidFill>
                  <a:latin typeface="Century Gothic"/>
                  <a:ea typeface="Century Gothic"/>
                  <a:cs typeface="Century Gothic"/>
                  <a:sym typeface="Century Gothic"/>
                </a:rPr>
                <a:t>iin the case and </a:t>
              </a:r>
              <a:r>
                <a:rPr b="1" lang="en-US" sz="1465">
                  <a:solidFill>
                    <a:schemeClr val="lt1"/>
                  </a:solidFill>
                  <a:latin typeface="Century Gothic"/>
                  <a:ea typeface="Century Gothic"/>
                  <a:cs typeface="Century Gothic"/>
                  <a:sym typeface="Century Gothic"/>
                </a:rPr>
                <a:t>R</a:t>
              </a:r>
              <a:r>
                <a:rPr b="1" baseline="-25000" lang="en-US" sz="1465">
                  <a:solidFill>
                    <a:schemeClr val="lt1"/>
                  </a:solidFill>
                  <a:latin typeface="Century Gothic"/>
                  <a:ea typeface="Century Gothic"/>
                  <a:cs typeface="Century Gothic"/>
                  <a:sym typeface="Century Gothic"/>
                </a:rPr>
                <a:t>i</a:t>
              </a:r>
              <a:r>
                <a:rPr b="1" baseline="30000" lang="en-US" sz="1465">
                  <a:solidFill>
                    <a:schemeClr val="lt1"/>
                  </a:solidFill>
                  <a:latin typeface="Century Gothic"/>
                  <a:ea typeface="Century Gothic"/>
                  <a:cs typeface="Century Gothic"/>
                  <a:sym typeface="Century Gothic"/>
                </a:rPr>
                <a:t>p</a:t>
              </a:r>
              <a:r>
                <a:rPr lang="en-US" sz="1465">
                  <a:solidFill>
                    <a:schemeClr val="lt1"/>
                  </a:solidFill>
                  <a:latin typeface="Century Gothic"/>
                  <a:ea typeface="Century Gothic"/>
                  <a:cs typeface="Century Gothic"/>
                  <a:sym typeface="Century Gothic"/>
                </a:rPr>
                <a:t> its qualitative position in the problem,</a:t>
              </a:r>
            </a:p>
            <a:p>
              <a:pPr indent="0" lvl="0" marL="457200" rtl="0">
                <a:lnSpc>
                  <a:spcPct val="80000"/>
                </a:lnSpc>
                <a:spcBef>
                  <a:spcPts val="1000"/>
                </a:spcBef>
                <a:buNone/>
              </a:pPr>
              <a:r>
                <a:rPr b="1" lang="en-US" sz="1465">
                  <a:solidFill>
                    <a:schemeClr val="lt1"/>
                  </a:solidFill>
                  <a:latin typeface="Century Gothic"/>
                  <a:ea typeface="Century Gothic"/>
                  <a:cs typeface="Century Gothic"/>
                  <a:sym typeface="Century Gothic"/>
                </a:rPr>
                <a:t>O</a:t>
              </a:r>
              <a:r>
                <a:rPr b="1" baseline="-25000" lang="en-US" sz="1465">
                  <a:solidFill>
                    <a:schemeClr val="lt1"/>
                  </a:solidFill>
                  <a:latin typeface="Century Gothic"/>
                  <a:ea typeface="Century Gothic"/>
                  <a:cs typeface="Century Gothic"/>
                  <a:sym typeface="Century Gothic"/>
                </a:rPr>
                <a:t>j</a:t>
              </a:r>
              <a:r>
                <a:rPr b="1" baseline="30000" lang="en-US" sz="1465">
                  <a:solidFill>
                    <a:schemeClr val="lt1"/>
                  </a:solidFill>
                  <a:latin typeface="Century Gothic"/>
                  <a:ea typeface="Century Gothic"/>
                  <a:cs typeface="Century Gothic"/>
                  <a:sym typeface="Century Gothic"/>
                </a:rPr>
                <a:t>c</a:t>
              </a:r>
              <a:r>
                <a:rPr lang="en-US" sz="1465">
                  <a:solidFill>
                    <a:schemeClr val="lt1"/>
                  </a:solidFill>
                  <a:latin typeface="Century Gothic"/>
                  <a:ea typeface="Century Gothic"/>
                  <a:cs typeface="Century Gothic"/>
                  <a:sym typeface="Century Gothic"/>
                </a:rPr>
                <a:t> the qualitative position of each object </a:t>
              </a:r>
              <a:r>
                <a:rPr b="1" lang="en-US" sz="1465">
                  <a:solidFill>
                    <a:schemeClr val="lt1"/>
                  </a:solidFill>
                  <a:latin typeface="Century Gothic"/>
                  <a:ea typeface="Century Gothic"/>
                  <a:cs typeface="Century Gothic"/>
                  <a:sym typeface="Century Gothic"/>
                </a:rPr>
                <a:t>j</a:t>
              </a:r>
              <a:r>
                <a:rPr lang="en-US" sz="1465">
                  <a:solidFill>
                    <a:schemeClr val="lt1"/>
                  </a:solidFill>
                  <a:latin typeface="Century Gothic"/>
                  <a:ea typeface="Century Gothic"/>
                  <a:cs typeface="Century Gothic"/>
                  <a:sym typeface="Century Gothic"/>
                </a:rPr>
                <a:t> in the case and </a:t>
              </a:r>
              <a:r>
                <a:rPr b="1" lang="en-US" sz="1465">
                  <a:solidFill>
                    <a:schemeClr val="lt1"/>
                  </a:solidFill>
                  <a:latin typeface="Century Gothic"/>
                  <a:ea typeface="Century Gothic"/>
                  <a:cs typeface="Century Gothic"/>
                  <a:sym typeface="Century Gothic"/>
                </a:rPr>
                <a:t>O</a:t>
              </a:r>
              <a:r>
                <a:rPr b="1" baseline="-25000" lang="en-US" sz="1557">
                  <a:solidFill>
                    <a:schemeClr val="lt1"/>
                  </a:solidFill>
                  <a:latin typeface="Century Gothic"/>
                  <a:ea typeface="Century Gothic"/>
                  <a:cs typeface="Century Gothic"/>
                  <a:sym typeface="Century Gothic"/>
                </a:rPr>
                <a:t>j</a:t>
              </a:r>
              <a:r>
                <a:rPr b="1" baseline="30000" lang="en-US" sz="1465">
                  <a:solidFill>
                    <a:schemeClr val="lt1"/>
                  </a:solidFill>
                  <a:latin typeface="Century Gothic"/>
                  <a:ea typeface="Century Gothic"/>
                  <a:cs typeface="Century Gothic"/>
                  <a:sym typeface="Century Gothic"/>
                </a:rPr>
                <a:t>p</a:t>
              </a:r>
              <a:r>
                <a:rPr lang="en-US" sz="1465">
                  <a:solidFill>
                    <a:schemeClr val="lt1"/>
                  </a:solidFill>
                  <a:latin typeface="Century Gothic"/>
                  <a:ea typeface="Century Gothic"/>
                  <a:cs typeface="Century Gothic"/>
                  <a:sym typeface="Century Gothic"/>
                </a:rPr>
                <a:t> its qualitative position in the problem.</a:t>
              </a:r>
            </a:p>
            <a:p>
              <a:pPr indent="0" lvl="0" marL="0">
                <a:spcBef>
                  <a:spcPts val="0"/>
                </a:spcBef>
                <a:buNone/>
              </a:pPr>
              <a:r>
                <a:t/>
              </a:r>
              <a:endParaRPr sz="1200"/>
            </a:p>
          </p:txBody>
        </p:sp>
      </p:grpSp>
      <p:pic>
        <p:nvPicPr>
          <p:cNvPr id="290" name="Shape 290"/>
          <p:cNvPicPr preferRelativeResize="0"/>
          <p:nvPr/>
        </p:nvPicPr>
        <p:blipFill>
          <a:blip r:embed="rId4">
            <a:alphaModFix/>
          </a:blip>
          <a:stretch>
            <a:fillRect/>
          </a:stretch>
        </p:blipFill>
        <p:spPr>
          <a:xfrm>
            <a:off x="849025" y="3668450"/>
            <a:ext cx="10904400" cy="13460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87"/>
                                        </p:tgtEl>
                                      </p:cBhvr>
                                    </p:animEffect>
                                    <p:set>
                                      <p:cBhvr>
                                        <p:cTn dur="1" fill="hold">
                                          <p:stCondLst>
                                            <p:cond delay="1000"/>
                                          </p:stCondLst>
                                        </p:cTn>
                                        <p:tgtEl>
                                          <p:spTgt spid="28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Shape 295"/>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100" u="none" cap="none" strike="noStrike">
                <a:solidFill>
                  <a:schemeClr val="lt2"/>
                </a:solidFill>
                <a:latin typeface="Century Gothic"/>
                <a:ea typeface="Century Gothic"/>
                <a:cs typeface="Century Gothic"/>
                <a:sym typeface="Century Gothic"/>
              </a:rPr>
              <a:t>Retrieval</a:t>
            </a:r>
            <a:r>
              <a:rPr lang="en-US" sz="4100"/>
              <a:t> : </a:t>
            </a:r>
            <a:r>
              <a:rPr b="0" i="0" lang="en-US" sz="4100" u="none" cap="none" strike="noStrike">
                <a:solidFill>
                  <a:schemeClr val="lt2"/>
                </a:solidFill>
                <a:latin typeface="Century Gothic"/>
                <a:ea typeface="Century Gothic"/>
                <a:cs typeface="Century Gothic"/>
                <a:sym typeface="Century Gothic"/>
              </a:rPr>
              <a:t>Adaption</a:t>
            </a:r>
          </a:p>
        </p:txBody>
      </p:sp>
      <p:sp>
        <p:nvSpPr>
          <p:cNvPr id="296" name="Shape 296"/>
          <p:cNvSpPr txBox="1"/>
          <p:nvPr>
            <p:ph idx="1" type="body"/>
          </p:nvPr>
        </p:nvSpPr>
        <p:spPr>
          <a:xfrm>
            <a:off x="474925" y="1545100"/>
            <a:ext cx="10866300" cy="4703400"/>
          </a:xfrm>
          <a:prstGeom prst="rect">
            <a:avLst/>
          </a:prstGeom>
          <a:noFill/>
          <a:ln>
            <a:noFill/>
          </a:ln>
        </p:spPr>
        <p:txBody>
          <a:bodyPr anchorCtr="0" anchor="t" bIns="45700" lIns="91425" rIns="91425" wrap="square" tIns="45700">
            <a:noAutofit/>
          </a:bodyPr>
          <a:lstStyle/>
          <a:p>
            <a:pPr indent="-342900" lvl="0" marL="342900" marR="0" rtl="0" algn="just">
              <a:spcBef>
                <a:spcPts val="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 qualitative adaptation cost function is deﬁned as:</a:t>
            </a:r>
          </a:p>
          <a:p>
            <a:pPr indent="0" lvl="0" marL="0" marR="0" rtl="0" algn="just">
              <a:spcBef>
                <a:spcPts val="0"/>
              </a:spcBef>
              <a:spcAft>
                <a:spcPts val="0"/>
              </a:spcAft>
              <a:buNone/>
            </a:pPr>
            <a:r>
              <a:t/>
            </a:r>
            <a:endParaRPr/>
          </a:p>
          <a:p>
            <a:pPr indent="0" lvl="0" marL="0" marR="0" rtl="0" algn="just">
              <a:spcBef>
                <a:spcPts val="0"/>
              </a:spcBef>
              <a:spcAft>
                <a:spcPts val="0"/>
              </a:spcAft>
              <a:buNone/>
            </a:pPr>
            <a:r>
              <a:t/>
            </a:r>
            <a:endParaRPr/>
          </a:p>
          <a:p>
            <a:pPr indent="0" lvl="0" marL="0" marR="0" rtl="0" algn="just">
              <a:spcBef>
                <a:spcPts val="0"/>
              </a:spcBef>
              <a:spcAft>
                <a:spcPts val="0"/>
              </a:spcAft>
              <a:buNone/>
            </a:pPr>
            <a:r>
              <a:t/>
            </a:r>
            <a:endParaRPr/>
          </a:p>
          <a:p>
            <a:pPr indent="0" lvl="0" marL="0" marR="0" rtl="0" algn="just">
              <a:spcBef>
                <a:spcPts val="0"/>
              </a:spcBef>
              <a:spcAft>
                <a:spcPts val="0"/>
              </a:spcAft>
              <a:buNone/>
            </a:pPr>
            <a:r>
              <a:t/>
            </a:r>
            <a:endParaRPr/>
          </a:p>
          <a:p>
            <a:pPr indent="-285750" lvl="1" marL="742950" marR="0" rtl="0" algn="just">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where </a:t>
            </a:r>
            <a:r>
              <a:rPr b="1" i="0" lang="en-US" sz="1800" u="none" cap="none" strike="noStrike">
                <a:solidFill>
                  <a:schemeClr val="lt1"/>
                </a:solidFill>
                <a:latin typeface="Century Gothic"/>
                <a:ea typeface="Century Gothic"/>
                <a:cs typeface="Century Gothic"/>
                <a:sym typeface="Century Gothic"/>
              </a:rPr>
              <a:t>v</a:t>
            </a:r>
            <a:r>
              <a:rPr b="0" i="0" lang="en-US" sz="1800" u="none" cap="none" strike="noStrike">
                <a:solidFill>
                  <a:schemeClr val="lt1"/>
                </a:solidFill>
                <a:latin typeface="Century Gothic"/>
                <a:ea typeface="Century Gothic"/>
                <a:cs typeface="Century Gothic"/>
                <a:sym typeface="Century Gothic"/>
              </a:rPr>
              <a:t> is the number of robots that take part in the case solution and </a:t>
            </a:r>
          </a:p>
          <a:p>
            <a:pPr indent="-285750" lvl="1" marL="742950" marR="0" rtl="0" algn="just">
              <a:spcBef>
                <a:spcPts val="1000"/>
              </a:spcBef>
              <a:spcAft>
                <a:spcPts val="0"/>
              </a:spcAft>
              <a:buClr>
                <a:schemeClr val="accent1"/>
              </a:buClr>
              <a:buSzPts val="1440"/>
              <a:buFont typeface="Noto Sans Symbols"/>
              <a:buChar char="○"/>
            </a:pPr>
            <a:r>
              <a:rPr b="1" i="0" lang="en-US" sz="1800" u="none" cap="none" strike="noStrike">
                <a:solidFill>
                  <a:schemeClr val="lt1"/>
                </a:solidFill>
                <a:latin typeface="Century Gothic"/>
                <a:ea typeface="Century Gothic"/>
                <a:cs typeface="Century Gothic"/>
                <a:sym typeface="Century Gothic"/>
              </a:rPr>
              <a:t>R</a:t>
            </a:r>
            <a:r>
              <a:rPr b="1" baseline="-25000" i="0" lang="en-US" sz="1800" u="none" cap="none" strike="noStrike">
                <a:solidFill>
                  <a:schemeClr val="lt1"/>
                </a:solidFill>
                <a:latin typeface="Century Gothic"/>
                <a:ea typeface="Century Gothic"/>
                <a:cs typeface="Century Gothic"/>
                <a:sym typeface="Century Gothic"/>
              </a:rPr>
              <a:t>i</a:t>
            </a:r>
            <a:r>
              <a:rPr b="1" baseline="30000" i="0" lang="en-US" sz="1800" u="none" cap="none" strike="noStrike">
                <a:solidFill>
                  <a:schemeClr val="lt1"/>
                </a:solidFill>
                <a:latin typeface="Century Gothic"/>
                <a:ea typeface="Century Gothic"/>
                <a:cs typeface="Century Gothic"/>
                <a:sym typeface="Century Gothic"/>
              </a:rPr>
              <a:t>c</a:t>
            </a:r>
            <a:r>
              <a:rPr b="0" i="0" lang="en-US" sz="1800" u="none" cap="none" strike="noStrike">
                <a:solidFill>
                  <a:schemeClr val="lt1"/>
                </a:solidFill>
                <a:latin typeface="Century Gothic"/>
                <a:ea typeface="Century Gothic"/>
                <a:cs typeface="Century Gothic"/>
                <a:sym typeface="Century Gothic"/>
              </a:rPr>
              <a:t> the qualitative position of each robot </a:t>
            </a:r>
            <a:r>
              <a:rPr b="1" i="0" lang="en-US" sz="1800" u="none" cap="none" strike="noStrike">
                <a:solidFill>
                  <a:schemeClr val="lt1"/>
                </a:solidFill>
                <a:latin typeface="Century Gothic"/>
                <a:ea typeface="Century Gothic"/>
                <a:cs typeface="Century Gothic"/>
                <a:sym typeface="Century Gothic"/>
              </a:rPr>
              <a:t>i</a:t>
            </a:r>
            <a:r>
              <a:rPr b="0" i="0" lang="en-US" sz="1800" u="none" cap="none" strike="noStrike">
                <a:solidFill>
                  <a:schemeClr val="lt1"/>
                </a:solidFill>
                <a:latin typeface="Century Gothic"/>
                <a:ea typeface="Century Gothic"/>
                <a:cs typeface="Century Gothic"/>
                <a:sym typeface="Century Gothic"/>
              </a:rPr>
              <a:t> in the case and </a:t>
            </a:r>
            <a:r>
              <a:rPr b="1" i="0" lang="en-US" sz="1800" u="none" cap="none" strike="noStrike">
                <a:solidFill>
                  <a:schemeClr val="lt1"/>
                </a:solidFill>
                <a:latin typeface="Century Gothic"/>
                <a:ea typeface="Century Gothic"/>
                <a:cs typeface="Century Gothic"/>
                <a:sym typeface="Century Gothic"/>
              </a:rPr>
              <a:t>R</a:t>
            </a:r>
            <a:r>
              <a:rPr b="1" baseline="-25000" i="0" lang="en-US" sz="1800" u="none" cap="none" strike="noStrike">
                <a:solidFill>
                  <a:schemeClr val="lt1"/>
                </a:solidFill>
                <a:latin typeface="Century Gothic"/>
                <a:ea typeface="Century Gothic"/>
                <a:cs typeface="Century Gothic"/>
                <a:sym typeface="Century Gothic"/>
              </a:rPr>
              <a:t>i</a:t>
            </a:r>
            <a:r>
              <a:rPr b="1" baseline="30000" i="0" lang="en-US" sz="1800" u="none" cap="none" strike="noStrike">
                <a:solidFill>
                  <a:schemeClr val="lt1"/>
                </a:solidFill>
                <a:latin typeface="Century Gothic"/>
                <a:ea typeface="Century Gothic"/>
                <a:cs typeface="Century Gothic"/>
                <a:sym typeface="Century Gothic"/>
              </a:rPr>
              <a:t>p</a:t>
            </a:r>
            <a:r>
              <a:rPr b="0" i="0" lang="en-US" sz="1800" u="none" cap="none" strike="noStrike">
                <a:solidFill>
                  <a:schemeClr val="lt1"/>
                </a:solidFill>
                <a:latin typeface="Century Gothic"/>
                <a:ea typeface="Century Gothic"/>
                <a:cs typeface="Century Gothic"/>
                <a:sym typeface="Century Gothic"/>
              </a:rPr>
              <a:t> its qualitative position in the problem.</a:t>
            </a:r>
          </a:p>
          <a:p>
            <a:pPr indent="-349250" lvl="0" marL="400050" marR="0" rtl="0" algn="just">
              <a:spcBef>
                <a:spcPts val="100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 adaptation cost function includes only robots that are of the same team as the agent, meaning that their position can be controlled (i.e., adapted).</a:t>
            </a:r>
          </a:p>
          <a:p>
            <a:pPr indent="-349250" lvl="0" marL="400050" marR="0" rtl="0" algn="just">
              <a:spcBef>
                <a:spcPts val="100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The adaptation cost is the cost to move the robots of the team to the position that is described in the most similar candidate case.</a:t>
            </a:r>
          </a:p>
        </p:txBody>
      </p:sp>
      <p:pic>
        <p:nvPicPr>
          <p:cNvPr id="297" name="Shape 297"/>
          <p:cNvPicPr preferRelativeResize="0"/>
          <p:nvPr/>
        </p:nvPicPr>
        <p:blipFill rotWithShape="1">
          <a:blip r:embed="rId3">
            <a:alphaModFix/>
          </a:blip>
          <a:srcRect b="0" l="0" r="0" t="0"/>
          <a:stretch/>
        </p:blipFill>
        <p:spPr>
          <a:xfrm>
            <a:off x="3298059" y="2001052"/>
            <a:ext cx="5595900" cy="1188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Shape 303"/>
          <p:cNvSpPr txBox="1"/>
          <p:nvPr>
            <p:ph type="title"/>
          </p:nvPr>
        </p:nvSpPr>
        <p:spPr>
          <a:xfrm>
            <a:off x="646111" y="452718"/>
            <a:ext cx="9686609"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100" u="none" cap="none" strike="noStrike">
                <a:solidFill>
                  <a:schemeClr val="lt2"/>
                </a:solidFill>
                <a:latin typeface="Century Gothic"/>
                <a:ea typeface="Century Gothic"/>
                <a:cs typeface="Century Gothic"/>
                <a:sym typeface="Century Gothic"/>
              </a:rPr>
              <a:t>Retrieval</a:t>
            </a:r>
            <a:r>
              <a:rPr lang="en-US" sz="4100"/>
              <a:t> : </a:t>
            </a:r>
            <a:r>
              <a:rPr b="0" i="0" lang="en-US" sz="4100" u="none" cap="none" strike="noStrike">
                <a:solidFill>
                  <a:schemeClr val="lt2"/>
                </a:solidFill>
                <a:latin typeface="Century Gothic"/>
                <a:ea typeface="Century Gothic"/>
                <a:cs typeface="Century Gothic"/>
                <a:sym typeface="Century Gothic"/>
              </a:rPr>
              <a:t>Algorithm</a:t>
            </a:r>
          </a:p>
        </p:txBody>
      </p:sp>
      <p:pic>
        <p:nvPicPr>
          <p:cNvPr id="304" name="Shape 304"/>
          <p:cNvPicPr preferRelativeResize="0"/>
          <p:nvPr/>
        </p:nvPicPr>
        <p:blipFill rotWithShape="1">
          <a:blip r:embed="rId3">
            <a:alphaModFix/>
          </a:blip>
          <a:srcRect b="0" l="0" r="0" t="0"/>
          <a:stretch/>
        </p:blipFill>
        <p:spPr>
          <a:xfrm>
            <a:off x="628325" y="1220975"/>
            <a:ext cx="5280600" cy="5448600"/>
          </a:xfrm>
          <a:prstGeom prst="rect">
            <a:avLst/>
          </a:prstGeom>
          <a:noFill/>
          <a:ln>
            <a:noFill/>
          </a:ln>
        </p:spPr>
      </p:pic>
      <p:sp>
        <p:nvSpPr>
          <p:cNvPr id="305" name="Shape 305"/>
          <p:cNvSpPr txBox="1"/>
          <p:nvPr>
            <p:ph idx="1" type="body"/>
          </p:nvPr>
        </p:nvSpPr>
        <p:spPr>
          <a:xfrm>
            <a:off x="6112875" y="1850325"/>
            <a:ext cx="5395200" cy="4855200"/>
          </a:xfrm>
          <a:prstGeom prst="rect">
            <a:avLst/>
          </a:prstGeom>
          <a:noFill/>
          <a:ln>
            <a:noFill/>
          </a:ln>
        </p:spPr>
        <p:txBody>
          <a:bodyPr anchorCtr="0" anchor="t" bIns="45700" lIns="91425" rIns="91425" wrap="square" tIns="45700">
            <a:noAutofit/>
          </a:bodyPr>
          <a:lstStyle/>
          <a:p>
            <a:pPr indent="-336550" lvl="0" marL="342900" marR="0" rtl="0">
              <a:spcBef>
                <a:spcPts val="0"/>
              </a:spcBef>
              <a:spcAft>
                <a:spcPts val="0"/>
              </a:spcAft>
              <a:buClr>
                <a:schemeClr val="accent1"/>
              </a:buClr>
              <a:buSzPts val="1500"/>
              <a:buFont typeface="Noto Sans Symbols"/>
              <a:buChar char="▶"/>
            </a:pPr>
            <a:r>
              <a:rPr b="0" i="0" lang="en-US" sz="1900" u="none" cap="none" strike="noStrike">
                <a:solidFill>
                  <a:schemeClr val="lt1"/>
                </a:solidFill>
                <a:latin typeface="Century Gothic"/>
                <a:ea typeface="Century Gothic"/>
                <a:cs typeface="Century Gothic"/>
                <a:sym typeface="Century Gothic"/>
              </a:rPr>
              <a:t>Algorithm1 presents the proposed retrieval method based on CND distance measure and adaptation cost.</a:t>
            </a:r>
          </a:p>
          <a:p>
            <a:pPr indent="0" lvl="0" marL="0" marR="0" rtl="0">
              <a:spcBef>
                <a:spcPts val="0"/>
              </a:spcBef>
              <a:spcAft>
                <a:spcPts val="0"/>
              </a:spcAft>
              <a:buNone/>
            </a:pPr>
            <a:r>
              <a:t/>
            </a:r>
            <a:endParaRPr sz="1900"/>
          </a:p>
          <a:p>
            <a:pPr indent="-336550" lvl="0" marL="342900" marR="0" rtl="0">
              <a:spcBef>
                <a:spcPts val="1000"/>
              </a:spcBef>
              <a:spcAft>
                <a:spcPts val="0"/>
              </a:spcAft>
              <a:buClr>
                <a:schemeClr val="accent1"/>
              </a:buClr>
              <a:buSzPts val="1500"/>
              <a:buFont typeface="Noto Sans Symbols"/>
              <a:buChar char="▶"/>
            </a:pPr>
            <a:r>
              <a:rPr b="0" i="0" lang="en-US" sz="1900" u="none" cap="none" strike="noStrike">
                <a:solidFill>
                  <a:schemeClr val="lt1"/>
                </a:solidFill>
                <a:latin typeface="Century Gothic"/>
                <a:ea typeface="Century Gothic"/>
                <a:cs typeface="Century Gothic"/>
                <a:sym typeface="Century Gothic"/>
              </a:rPr>
              <a:t> This consists of a naive behavior,</a:t>
            </a:r>
          </a:p>
          <a:p>
            <a:pPr indent="0" lvl="0" marL="0" marR="0" rtl="0">
              <a:spcBef>
                <a:spcPts val="1000"/>
              </a:spcBef>
              <a:spcAft>
                <a:spcPts val="0"/>
              </a:spcAft>
              <a:buClr>
                <a:schemeClr val="accent1"/>
              </a:buClr>
              <a:buFont typeface="Noto Sans Symbols"/>
              <a:buNone/>
            </a:pPr>
            <a:r>
              <a:rPr b="0" i="0" lang="en-US" sz="1900" u="none" cap="none" strike="noStrike">
                <a:solidFill>
                  <a:schemeClr val="lt1"/>
                </a:solidFill>
                <a:latin typeface="Century Gothic"/>
                <a:ea typeface="Century Gothic"/>
                <a:cs typeface="Century Gothic"/>
                <a:sym typeface="Century Gothic"/>
              </a:rPr>
              <a:t>	in which the robot searches for the ball</a:t>
            </a:r>
          </a:p>
          <a:p>
            <a:pPr indent="0" lvl="0" marL="0" marR="0" rtl="0">
              <a:spcBef>
                <a:spcPts val="1000"/>
              </a:spcBef>
              <a:spcAft>
                <a:spcPts val="0"/>
              </a:spcAft>
              <a:buClr>
                <a:schemeClr val="accent1"/>
              </a:buClr>
              <a:buFont typeface="Noto Sans Symbols"/>
              <a:buNone/>
            </a:pPr>
            <a:r>
              <a:rPr b="0" i="0" lang="en-US" sz="1900" u="none" cap="none" strike="noStrike">
                <a:solidFill>
                  <a:schemeClr val="lt1"/>
                </a:solidFill>
                <a:latin typeface="Century Gothic"/>
                <a:ea typeface="Century Gothic"/>
                <a:cs typeface="Century Gothic"/>
                <a:sym typeface="Century Gothic"/>
              </a:rPr>
              <a:t>	and walks toward it, aligns itself with </a:t>
            </a:r>
          </a:p>
          <a:p>
            <a:pPr indent="0" lvl="0" marL="0" marR="0" rtl="0">
              <a:spcBef>
                <a:spcPts val="1000"/>
              </a:spcBef>
              <a:spcAft>
                <a:spcPts val="0"/>
              </a:spcAft>
              <a:buClr>
                <a:schemeClr val="accent1"/>
              </a:buClr>
              <a:buFont typeface="Noto Sans Symbols"/>
              <a:buNone/>
            </a:pPr>
            <a:r>
              <a:rPr b="0" i="0" lang="en-US" sz="1900" u="none" cap="none" strike="noStrike">
                <a:solidFill>
                  <a:schemeClr val="lt1"/>
                </a:solidFill>
                <a:latin typeface="Century Gothic"/>
                <a:ea typeface="Century Gothic"/>
                <a:cs typeface="Century Gothic"/>
                <a:sym typeface="Century Gothic"/>
              </a:rPr>
              <a:t>	respect to the opposing goal and kicks</a:t>
            </a:r>
          </a:p>
          <a:p>
            <a:pPr indent="0" lvl="0" marL="0" marR="0" rtl="0">
              <a:spcBef>
                <a:spcPts val="1000"/>
              </a:spcBef>
              <a:spcAft>
                <a:spcPts val="0"/>
              </a:spcAft>
              <a:buClr>
                <a:schemeClr val="accent1"/>
              </a:buClr>
              <a:buFont typeface="Noto Sans Symbols"/>
              <a:buNone/>
            </a:pPr>
            <a:r>
              <a:rPr b="0" i="0" lang="en-US" sz="1900" u="none" cap="none" strike="noStrike">
                <a:solidFill>
                  <a:schemeClr val="lt1"/>
                </a:solidFill>
                <a:latin typeface="Century Gothic"/>
                <a:ea typeface="Century Gothic"/>
                <a:cs typeface="Century Gothic"/>
                <a:sym typeface="Century Gothic"/>
              </a:rPr>
              <a:t>	forward.</a:t>
            </a:r>
          </a:p>
          <a:p>
            <a:pPr indent="0" lvl="0" marL="0" marR="0" rtl="0">
              <a:spcBef>
                <a:spcPts val="1000"/>
              </a:spcBef>
              <a:spcAft>
                <a:spcPts val="0"/>
              </a:spcAft>
              <a:buClr>
                <a:schemeClr val="accent1"/>
              </a:buClr>
              <a:buFont typeface="Noto Sans Symbols"/>
              <a:buNone/>
            </a:pPr>
            <a:r>
              <a:t/>
            </a:r>
            <a:endParaRPr b="0" i="0" sz="1900" u="none" cap="none" strike="noStrike">
              <a:solidFill>
                <a:schemeClr val="lt1"/>
              </a:solidFill>
              <a:latin typeface="Century Gothic"/>
              <a:ea typeface="Century Gothic"/>
              <a:cs typeface="Century Gothic"/>
              <a:sym typeface="Century Gothic"/>
            </a:endParaRPr>
          </a:p>
          <a:p>
            <a:pPr indent="-342900" lvl="0" marL="342900" marR="0" rtl="0">
              <a:spcBef>
                <a:spcPts val="1000"/>
              </a:spcBef>
              <a:spcAft>
                <a:spcPts val="0"/>
              </a:spcAft>
              <a:buClr>
                <a:schemeClr val="accent1"/>
              </a:buClr>
              <a:buSzPts val="1600"/>
              <a:buFont typeface="Noto Sans Symbols"/>
              <a:buNone/>
            </a:pPr>
            <a:r>
              <a:t/>
            </a:r>
            <a:endParaRPr b="0" i="0" sz="19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200" u="none" cap="none" strike="noStrike">
                <a:solidFill>
                  <a:schemeClr val="lt2"/>
                </a:solidFill>
                <a:latin typeface="Century Gothic"/>
                <a:ea typeface="Century Gothic"/>
                <a:cs typeface="Century Gothic"/>
                <a:sym typeface="Century Gothic"/>
              </a:rPr>
              <a:t>Qualitative Case Reuse </a:t>
            </a:r>
          </a:p>
        </p:txBody>
      </p:sp>
      <p:sp>
        <p:nvSpPr>
          <p:cNvPr id="311" name="Shape 311"/>
          <p:cNvSpPr txBox="1"/>
          <p:nvPr>
            <p:ph idx="1" type="body"/>
          </p:nvPr>
        </p:nvSpPr>
        <p:spPr>
          <a:xfrm>
            <a:off x="1255700" y="4415125"/>
            <a:ext cx="9173700" cy="22767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ts val="1600"/>
              <a:buFont typeface="Noto Sans Symbols"/>
              <a:buChar char="▶"/>
            </a:pPr>
            <a:r>
              <a:rPr lang="en-US"/>
              <a:t>This step is for adapting the position of robot in the problem space with respect to the qualitative position of the retrieved case</a:t>
            </a:r>
          </a:p>
          <a:p>
            <a:pPr indent="-342900" lvl="0" marL="342900" marR="0" rtl="0" algn="l">
              <a:spcBef>
                <a:spcPts val="1000"/>
              </a:spcBef>
              <a:spcAft>
                <a:spcPts val="0"/>
              </a:spcAft>
              <a:buClr>
                <a:schemeClr val="accent1"/>
              </a:buClr>
              <a:buSzPts val="1600"/>
              <a:buFont typeface="Noto Sans Symbols"/>
              <a:buChar char="▶"/>
            </a:pPr>
            <a:r>
              <a:rPr lang="en-US"/>
              <a:t>Reuse Algorithm utilizes the Composition Algorithm to calculate the distance between Rexe ( an executor robot that is a part of solution space) and Rret (virtual robot that represents executor robot position in retrieved cases) </a:t>
            </a:r>
          </a:p>
        </p:txBody>
      </p:sp>
      <p:pic>
        <p:nvPicPr>
          <p:cNvPr descr="adaptation_reuse.png" id="312" name="Shape 312"/>
          <p:cNvPicPr preferRelativeResize="0"/>
          <p:nvPr/>
        </p:nvPicPr>
        <p:blipFill>
          <a:blip r:embed="rId3">
            <a:alphaModFix/>
          </a:blip>
          <a:stretch>
            <a:fillRect/>
          </a:stretch>
        </p:blipFill>
        <p:spPr>
          <a:xfrm>
            <a:off x="2556725" y="1318175"/>
            <a:ext cx="6999100" cy="2866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a:spcBef>
                <a:spcPts val="0"/>
              </a:spcBef>
              <a:buNone/>
            </a:pPr>
            <a:r>
              <a:rPr lang="en-US"/>
              <a:t>Outline</a:t>
            </a:r>
          </a:p>
        </p:txBody>
      </p:sp>
      <p:sp>
        <p:nvSpPr>
          <p:cNvPr id="163" name="Shape 163"/>
          <p:cNvSpPr txBox="1"/>
          <p:nvPr>
            <p:ph idx="1" type="body"/>
          </p:nvPr>
        </p:nvSpPr>
        <p:spPr>
          <a:xfrm>
            <a:off x="957950" y="1443325"/>
            <a:ext cx="10014900" cy="3854400"/>
          </a:xfrm>
          <a:prstGeom prst="rect">
            <a:avLst/>
          </a:prstGeom>
        </p:spPr>
        <p:txBody>
          <a:bodyPr anchorCtr="0" anchor="t" bIns="91425" lIns="91425" rIns="91425" wrap="square" tIns="91425">
            <a:noAutofit/>
          </a:bodyPr>
          <a:lstStyle/>
          <a:p>
            <a:pPr indent="-381000" lvl="0" marL="457200" rtl="0">
              <a:spcBef>
                <a:spcPts val="0"/>
              </a:spcBef>
              <a:buSzPts val="2400"/>
              <a:buChar char="▶"/>
            </a:pPr>
            <a:r>
              <a:rPr lang="en-US" sz="2400"/>
              <a:t>Introduction to CBR and Quality Spatial Representation (QSR)</a:t>
            </a:r>
          </a:p>
          <a:p>
            <a:pPr indent="0" lvl="0" marL="0" rtl="0">
              <a:spcBef>
                <a:spcPts val="0"/>
              </a:spcBef>
              <a:buNone/>
            </a:pPr>
            <a:r>
              <a:t/>
            </a:r>
            <a:endParaRPr sz="2400"/>
          </a:p>
          <a:p>
            <a:pPr indent="-381000" lvl="0" marL="457200" rtl="0">
              <a:spcBef>
                <a:spcPts val="0"/>
              </a:spcBef>
              <a:buSzPts val="2400"/>
              <a:buChar char="▶"/>
            </a:pPr>
            <a:r>
              <a:rPr lang="en-US" sz="2400"/>
              <a:t>Qualitative Representation of Problem Statement</a:t>
            </a:r>
          </a:p>
          <a:p>
            <a:pPr indent="0" lvl="0" marL="0" rtl="0">
              <a:spcBef>
                <a:spcPts val="0"/>
              </a:spcBef>
              <a:buNone/>
            </a:pPr>
            <a:r>
              <a:t/>
            </a:r>
            <a:endParaRPr sz="2400"/>
          </a:p>
          <a:p>
            <a:pPr indent="-381000" lvl="0" marL="457200" rtl="0">
              <a:spcBef>
                <a:spcPts val="0"/>
              </a:spcBef>
              <a:buSzPts val="2400"/>
              <a:buChar char="▶"/>
            </a:pPr>
            <a:r>
              <a:rPr lang="en-US" sz="2400"/>
              <a:t>Case Retrieval and Reuse Methodologies</a:t>
            </a:r>
          </a:p>
          <a:p>
            <a:pPr indent="0" lvl="0" marL="0" rtl="0">
              <a:spcBef>
                <a:spcPts val="0"/>
              </a:spcBef>
              <a:buNone/>
            </a:pPr>
            <a:r>
              <a:t/>
            </a:r>
            <a:endParaRPr sz="2400"/>
          </a:p>
          <a:p>
            <a:pPr indent="-381000" lvl="0" marL="457200" rtl="0">
              <a:spcBef>
                <a:spcPts val="0"/>
              </a:spcBef>
              <a:buSzPts val="2400"/>
              <a:buChar char="▶"/>
            </a:pPr>
            <a:r>
              <a:rPr lang="en-US" sz="2400"/>
              <a:t>Experimental Results</a:t>
            </a:r>
          </a:p>
          <a:p>
            <a:pPr indent="0" lvl="0" marL="0" rtl="0">
              <a:spcBef>
                <a:spcPts val="0"/>
              </a:spcBef>
              <a:buNone/>
            </a:pPr>
            <a:r>
              <a:t/>
            </a:r>
            <a:endParaRPr sz="2400"/>
          </a:p>
          <a:p>
            <a:pPr indent="-381000" lvl="0" marL="457200" rtl="0">
              <a:spcBef>
                <a:spcPts val="0"/>
              </a:spcBef>
              <a:buSzPts val="2400"/>
              <a:buChar char="▶"/>
            </a:pPr>
            <a:r>
              <a:rPr lang="en-US" sz="2400"/>
              <a:t>Summary</a:t>
            </a:r>
          </a:p>
          <a:p>
            <a:pPr indent="0" lvl="0" mar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Shape 317"/>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lang="en-US"/>
              <a:t>Composition Algorithm</a:t>
            </a:r>
          </a:p>
        </p:txBody>
      </p:sp>
      <p:sp>
        <p:nvSpPr>
          <p:cNvPr id="318" name="Shape 318"/>
          <p:cNvSpPr txBox="1"/>
          <p:nvPr>
            <p:ph idx="1" type="body"/>
          </p:nvPr>
        </p:nvSpPr>
        <p:spPr>
          <a:xfrm>
            <a:off x="1636712" y="2205318"/>
            <a:ext cx="8946600" cy="4195500"/>
          </a:xfrm>
          <a:prstGeom prst="rect">
            <a:avLst/>
          </a:prstGeom>
          <a:noFill/>
          <a:ln>
            <a:noFill/>
          </a:ln>
        </p:spPr>
        <p:txBody>
          <a:bodyPr anchorCtr="0" anchor="t" bIns="45700" lIns="91425" rIns="91425" wrap="square" tIns="45700">
            <a:noAutofit/>
          </a:bodyPr>
          <a:lstStyle/>
          <a:p>
            <a:pPr indent="-342900" lvl="0" marL="342900" marR="0" rtl="0" algn="l">
              <a:spcBef>
                <a:spcPts val="1000"/>
              </a:spcBef>
              <a:spcAft>
                <a:spcPts val="0"/>
              </a:spcAft>
              <a:buClr>
                <a:schemeClr val="accent1"/>
              </a:buClr>
              <a:buSzPts val="1600"/>
              <a:buFont typeface="Noto Sans Symbols"/>
              <a:buNone/>
            </a:pPr>
            <a:r>
              <a:rPr lang="en-US"/>
              <a:t>444444</a:t>
            </a:r>
          </a:p>
          <a:p>
            <a:pPr indent="-342900" lvl="0" marL="342900" marR="0" rtl="0" algn="l">
              <a:spcBef>
                <a:spcPts val="1000"/>
              </a:spcBef>
              <a:spcAft>
                <a:spcPts val="0"/>
              </a:spcAft>
              <a:buClr>
                <a:schemeClr val="accent1"/>
              </a:buClr>
              <a:buSzPts val="1600"/>
              <a:buFont typeface="Noto Sans Symbols"/>
              <a:buNone/>
            </a:pPr>
            <a:r>
              <a:t/>
            </a:r>
            <a:endParaRPr/>
          </a:p>
          <a:p>
            <a:pPr indent="-342900" lvl="0" marL="342900" marR="0" rtl="0" algn="l">
              <a:spcBef>
                <a:spcPts val="1000"/>
              </a:spcBef>
              <a:spcAft>
                <a:spcPts val="0"/>
              </a:spcAft>
              <a:buClr>
                <a:schemeClr val="accent1"/>
              </a:buClr>
              <a:buSzPts val="1600"/>
              <a:buFont typeface="Noto Sans Symbols"/>
              <a:buNone/>
            </a:pPr>
            <a:r>
              <a:t/>
            </a:r>
            <a:endParaRPr/>
          </a:p>
          <a:p>
            <a:pPr indent="-342900" lvl="0" marL="342900" marR="0" rtl="0" algn="l">
              <a:spcBef>
                <a:spcPts val="1000"/>
              </a:spcBef>
              <a:spcAft>
                <a:spcPts val="0"/>
              </a:spcAft>
              <a:buClr>
                <a:schemeClr val="accent1"/>
              </a:buClr>
              <a:buSzPts val="1600"/>
              <a:buFont typeface="Noto Sans Symbols"/>
              <a:buNone/>
            </a:pPr>
            <a:r>
              <a:t/>
            </a:r>
            <a:endParaRPr/>
          </a:p>
          <a:p>
            <a:pPr indent="-101600" lvl="0" marL="0" marR="0" rtl="0" algn="l">
              <a:spcBef>
                <a:spcPts val="1000"/>
              </a:spcBef>
              <a:spcAft>
                <a:spcPts val="0"/>
              </a:spcAft>
              <a:buClr>
                <a:schemeClr val="accent1"/>
              </a:buClr>
              <a:buSzPts val="1600"/>
              <a:buFont typeface="Noto Sans Symbols"/>
              <a:buNone/>
            </a:pPr>
            <a:r>
              <a:t/>
            </a:r>
            <a:endParaRPr/>
          </a:p>
          <a:p>
            <a:pPr indent="-101600" lvl="0" marL="0" marR="0" rtl="0" algn="l">
              <a:spcBef>
                <a:spcPts val="1000"/>
              </a:spcBef>
              <a:spcAft>
                <a:spcPts val="0"/>
              </a:spcAft>
              <a:buClr>
                <a:schemeClr val="accent1"/>
              </a:buClr>
              <a:buSzPts val="1600"/>
              <a:buFont typeface="Noto Sans Symbols"/>
              <a:buNone/>
            </a:pPr>
            <a:r>
              <a:t/>
            </a:r>
            <a:endParaRPr/>
          </a:p>
          <a:p>
            <a:pPr indent="-101600" lvl="0" marL="0" marR="0" rtl="0" algn="l">
              <a:spcBef>
                <a:spcPts val="1000"/>
              </a:spcBef>
              <a:spcAft>
                <a:spcPts val="0"/>
              </a:spcAft>
              <a:buClr>
                <a:schemeClr val="accent1"/>
              </a:buClr>
              <a:buSzPts val="1600"/>
              <a:buFont typeface="Noto Sans Symbols"/>
              <a:buNone/>
            </a:pPr>
            <a:r>
              <a:rPr lang="en-US"/>
              <a:t>This image shows the </a:t>
            </a:r>
            <a:r>
              <a:rPr lang="en-US"/>
              <a:t>R</a:t>
            </a:r>
            <a:r>
              <a:rPr baseline="-25000" lang="en-US"/>
              <a:t>c</a:t>
            </a:r>
            <a:r>
              <a:rPr baseline="-25000" lang="en-US"/>
              <a:t>oord </a:t>
            </a:r>
            <a:r>
              <a:rPr lang="en-US"/>
              <a:t>point of view about R</a:t>
            </a:r>
            <a:r>
              <a:rPr baseline="-25000" lang="en-US"/>
              <a:t>exe </a:t>
            </a:r>
            <a:r>
              <a:rPr lang="en-US"/>
              <a:t>qualitative position and the robots position on retrieved case . R</a:t>
            </a:r>
            <a:r>
              <a:rPr baseline="-25000" lang="en-US"/>
              <a:t>coord </a:t>
            </a:r>
            <a:r>
              <a:rPr lang="en-US"/>
              <a:t>obtains the angle 𝝱 so that angle α using cosine law. The Qualitative distance is calculated by pythagorean theorem.</a:t>
            </a:r>
          </a:p>
          <a:p>
            <a:pPr indent="-342900" lvl="0" marL="342900" marR="0" rtl="0" algn="l">
              <a:spcBef>
                <a:spcPts val="1000"/>
              </a:spcBef>
              <a:spcAft>
                <a:spcPts val="0"/>
              </a:spcAft>
              <a:buClr>
                <a:schemeClr val="accent1"/>
              </a:buClr>
              <a:buSzPts val="1600"/>
              <a:buFont typeface="Noto Sans Symbols"/>
              <a:buNone/>
            </a:pPr>
            <a:r>
              <a:t/>
            </a:r>
            <a:endParaRPr/>
          </a:p>
          <a:p>
            <a:pPr indent="-342900" lvl="0" marL="342900" marR="0" rtl="0" algn="l">
              <a:spcBef>
                <a:spcPts val="1000"/>
              </a:spcBef>
              <a:spcAft>
                <a:spcPts val="0"/>
              </a:spcAft>
              <a:buClr>
                <a:schemeClr val="accent1"/>
              </a:buClr>
              <a:buSzPts val="1600"/>
              <a:buFont typeface="Noto Sans Symbols"/>
              <a:buNone/>
            </a:pPr>
            <a:r>
              <a:t/>
            </a:r>
            <a:endParaRPr/>
          </a:p>
          <a:p>
            <a:pPr indent="-342900" lvl="0" marL="342900" marR="0" rtl="0" algn="l">
              <a:spcBef>
                <a:spcPts val="1000"/>
              </a:spcBef>
              <a:spcAft>
                <a:spcPts val="0"/>
              </a:spcAft>
              <a:buClr>
                <a:schemeClr val="accent1"/>
              </a:buClr>
              <a:buSzPts val="1600"/>
              <a:buFont typeface="Noto Sans Symbols"/>
              <a:buNone/>
            </a:pPr>
            <a:r>
              <a:t/>
            </a:r>
            <a:endParaRPr/>
          </a:p>
          <a:p>
            <a:pPr indent="-342900" lvl="0" marL="342900" marR="0" rtl="0" algn="l">
              <a:spcBef>
                <a:spcPts val="1000"/>
              </a:spcBef>
              <a:spcAft>
                <a:spcPts val="0"/>
              </a:spcAft>
              <a:buClr>
                <a:schemeClr val="accent1"/>
              </a:buClr>
              <a:buSzPts val="1600"/>
              <a:buFont typeface="Noto Sans Symbols"/>
              <a:buNone/>
            </a:pPr>
            <a:r>
              <a:t/>
            </a:r>
            <a:endParaRPr/>
          </a:p>
          <a:p>
            <a:pPr indent="-342900" lvl="0" marL="342900" marR="0" rtl="0" algn="l">
              <a:spcBef>
                <a:spcPts val="1000"/>
              </a:spcBef>
              <a:spcAft>
                <a:spcPts val="0"/>
              </a:spcAft>
              <a:buClr>
                <a:schemeClr val="accent1"/>
              </a:buClr>
              <a:buSzPts val="1600"/>
              <a:buFont typeface="Noto Sans Symbols"/>
              <a:buNone/>
            </a:pPr>
            <a:r>
              <a:t/>
            </a:r>
            <a:endParaRPr/>
          </a:p>
          <a:p>
            <a:pPr indent="-342900" lvl="0" marL="342900" marR="0" rtl="0" algn="l">
              <a:spcBef>
                <a:spcPts val="1000"/>
              </a:spcBef>
              <a:spcAft>
                <a:spcPts val="0"/>
              </a:spcAft>
              <a:buClr>
                <a:schemeClr val="accent1"/>
              </a:buClr>
              <a:buSzPts val="1600"/>
              <a:buFont typeface="Noto Sans Symbols"/>
              <a:buNone/>
            </a:pPr>
            <a:r>
              <a:t/>
            </a:r>
            <a:endParaRPr/>
          </a:p>
        </p:txBody>
      </p:sp>
      <p:pic>
        <p:nvPicPr>
          <p:cNvPr descr="composition_algorithm.png" id="319" name="Shape 319"/>
          <p:cNvPicPr preferRelativeResize="0"/>
          <p:nvPr/>
        </p:nvPicPr>
        <p:blipFill>
          <a:blip r:embed="rId3">
            <a:alphaModFix/>
          </a:blip>
          <a:stretch>
            <a:fillRect/>
          </a:stretch>
        </p:blipFill>
        <p:spPr>
          <a:xfrm>
            <a:off x="1299100" y="1228800"/>
            <a:ext cx="9284200" cy="3518243"/>
          </a:xfrm>
          <a:prstGeom prst="rect">
            <a:avLst/>
          </a:prstGeom>
          <a:noFill/>
          <a:ln>
            <a:noFill/>
          </a:ln>
        </p:spPr>
      </p:pic>
      <p:sp>
        <p:nvSpPr>
          <p:cNvPr id="320" name="Shape 320"/>
          <p:cNvSpPr/>
          <p:nvPr/>
        </p:nvSpPr>
        <p:spPr>
          <a:xfrm>
            <a:off x="2906575" y="3559225"/>
            <a:ext cx="798000" cy="6078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cxnSp>
        <p:nvCxnSpPr>
          <p:cNvPr id="321" name="Shape 321"/>
          <p:cNvCxnSpPr>
            <a:endCxn id="320" idx="2"/>
          </p:cNvCxnSpPr>
          <p:nvPr/>
        </p:nvCxnSpPr>
        <p:spPr>
          <a:xfrm rot="10800000">
            <a:off x="3305575" y="4167025"/>
            <a:ext cx="1006800" cy="721500"/>
          </a:xfrm>
          <a:prstGeom prst="straightConnector1">
            <a:avLst/>
          </a:prstGeom>
          <a:noFill/>
          <a:ln cap="flat" cmpd="sng" w="28575">
            <a:solidFill>
              <a:schemeClr val="dk1"/>
            </a:solidFill>
            <a:prstDash val="solid"/>
            <a:round/>
            <a:headEnd len="lg" w="lg" type="none"/>
            <a:tailEnd len="lg" w="lg"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lang="en-US"/>
              <a:t>Experiment And Results</a:t>
            </a:r>
          </a:p>
        </p:txBody>
      </p:sp>
      <p:sp>
        <p:nvSpPr>
          <p:cNvPr id="327" name="Shape 327"/>
          <p:cNvSpPr txBox="1"/>
          <p:nvPr>
            <p:ph idx="1" type="body"/>
          </p:nvPr>
        </p:nvSpPr>
        <p:spPr>
          <a:xfrm>
            <a:off x="1103312" y="2052918"/>
            <a:ext cx="8946541" cy="4195481"/>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rPr lang="en-US"/>
              <a:t>Two major Experiments were used for Testing</a:t>
            </a:r>
          </a:p>
          <a:p>
            <a:pPr indent="-330200" lvl="0" marL="457200" marR="0" rtl="0" algn="l">
              <a:spcBef>
                <a:spcPts val="0"/>
              </a:spcBef>
              <a:spcAft>
                <a:spcPts val="0"/>
              </a:spcAft>
              <a:buSzPts val="1600"/>
              <a:buChar char="➢"/>
            </a:pPr>
            <a:r>
              <a:rPr lang="en-US"/>
              <a:t>Simulator based Experiments </a:t>
            </a:r>
          </a:p>
          <a:p>
            <a:pPr indent="-330200" lvl="0" marL="457200" marR="0" rtl="0" algn="l">
              <a:spcBef>
                <a:spcPts val="0"/>
              </a:spcBef>
              <a:spcAft>
                <a:spcPts val="0"/>
              </a:spcAft>
              <a:buSzPts val="1600"/>
              <a:buChar char="➢"/>
            </a:pPr>
            <a:r>
              <a:rPr lang="en-US"/>
              <a:t>Experiments with Real Robots</a:t>
            </a: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lang="en-US"/>
              <a:t>The approach which results in more goals being scored, while minimizing overall amount of errors and time required to retrieve similar cases will be deemed more efficient.</a:t>
            </a:r>
          </a:p>
          <a:p>
            <a:pPr indent="-342900" lvl="0" marL="342900" marR="0" rtl="0" algn="l">
              <a:spcBef>
                <a:spcPts val="1000"/>
              </a:spcBef>
              <a:spcAft>
                <a:spcPts val="0"/>
              </a:spcAft>
              <a:buClr>
                <a:schemeClr val="accent1"/>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Shape 333"/>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a:spcBef>
                <a:spcPts val="0"/>
              </a:spcBef>
              <a:buNone/>
            </a:pPr>
            <a:r>
              <a:rPr lang="en-US"/>
              <a:t>Simulation Experiment</a:t>
            </a:r>
          </a:p>
        </p:txBody>
      </p:sp>
      <p:sp>
        <p:nvSpPr>
          <p:cNvPr id="334" name="Shape 334"/>
          <p:cNvSpPr txBox="1"/>
          <p:nvPr>
            <p:ph idx="1" type="body"/>
          </p:nvPr>
        </p:nvSpPr>
        <p:spPr>
          <a:xfrm>
            <a:off x="646100" y="1279150"/>
            <a:ext cx="10201200" cy="4969200"/>
          </a:xfrm>
          <a:prstGeom prst="rect">
            <a:avLst/>
          </a:prstGeom>
        </p:spPr>
        <p:txBody>
          <a:bodyPr anchorCtr="0" anchor="t" bIns="91425" lIns="91425" rIns="91425" wrap="square" tIns="91425">
            <a:noAutofit/>
          </a:bodyPr>
          <a:lstStyle/>
          <a:p>
            <a:pPr indent="-241300" lvl="0" marL="342900">
              <a:spcBef>
                <a:spcPts val="0"/>
              </a:spcBef>
              <a:buNone/>
            </a:pPr>
            <a:r>
              <a:rPr lang="en-US"/>
              <a:t>   This experiment was carried out using RoboFEI Humanoid soccer</a:t>
            </a:r>
            <a:r>
              <a:rPr lang="en-US"/>
              <a:t> </a:t>
            </a:r>
            <a:r>
              <a:rPr lang="en-US"/>
              <a:t>simulator which implements low level process such as vision, control and communication process. </a:t>
            </a:r>
          </a:p>
          <a:p>
            <a:pPr indent="0" lvl="0" marL="0" rtl="0">
              <a:spcBef>
                <a:spcPts val="0"/>
              </a:spcBef>
              <a:buNone/>
            </a:pPr>
            <a:r>
              <a:rPr lang="en-US"/>
              <a:t>Two scenarios were created:</a:t>
            </a:r>
          </a:p>
        </p:txBody>
      </p:sp>
      <p:pic>
        <p:nvPicPr>
          <p:cNvPr id="335" name="Shape 335"/>
          <p:cNvPicPr preferRelativeResize="0"/>
          <p:nvPr/>
        </p:nvPicPr>
        <p:blipFill>
          <a:blip r:embed="rId3">
            <a:alphaModFix/>
          </a:blip>
          <a:stretch>
            <a:fillRect/>
          </a:stretch>
        </p:blipFill>
        <p:spPr>
          <a:xfrm>
            <a:off x="776600" y="3221950"/>
            <a:ext cx="4904200" cy="3269450"/>
          </a:xfrm>
          <a:prstGeom prst="rect">
            <a:avLst/>
          </a:prstGeom>
          <a:noFill/>
          <a:ln>
            <a:noFill/>
          </a:ln>
        </p:spPr>
      </p:pic>
      <p:pic>
        <p:nvPicPr>
          <p:cNvPr id="336" name="Shape 336"/>
          <p:cNvPicPr preferRelativeResize="0"/>
          <p:nvPr/>
        </p:nvPicPr>
        <p:blipFill>
          <a:blip r:embed="rId3">
            <a:alphaModFix/>
          </a:blip>
          <a:stretch>
            <a:fillRect/>
          </a:stretch>
        </p:blipFill>
        <p:spPr>
          <a:xfrm>
            <a:off x="6339200" y="3221951"/>
            <a:ext cx="4904200" cy="3269449"/>
          </a:xfrm>
          <a:prstGeom prst="rect">
            <a:avLst/>
          </a:prstGeom>
          <a:noFill/>
          <a:ln>
            <a:noFill/>
          </a:ln>
        </p:spPr>
      </p:pic>
      <p:sp>
        <p:nvSpPr>
          <p:cNvPr id="337" name="Shape 337"/>
          <p:cNvSpPr/>
          <p:nvPr/>
        </p:nvSpPr>
        <p:spPr>
          <a:xfrm>
            <a:off x="3970425" y="3672800"/>
            <a:ext cx="152100" cy="456000"/>
          </a:xfrm>
          <a:prstGeom prst="rect">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38" name="Shape 338"/>
          <p:cNvSpPr/>
          <p:nvPr/>
        </p:nvSpPr>
        <p:spPr>
          <a:xfrm>
            <a:off x="3970425" y="4587200"/>
            <a:ext cx="152100" cy="456000"/>
          </a:xfrm>
          <a:prstGeom prst="rect">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39" name="Shape 339"/>
          <p:cNvSpPr/>
          <p:nvPr/>
        </p:nvSpPr>
        <p:spPr>
          <a:xfrm>
            <a:off x="3970425" y="5501600"/>
            <a:ext cx="152100" cy="456000"/>
          </a:xfrm>
          <a:prstGeom prst="rect">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0" name="Shape 340"/>
          <p:cNvSpPr/>
          <p:nvPr/>
        </p:nvSpPr>
        <p:spPr>
          <a:xfrm>
            <a:off x="9685425" y="3520400"/>
            <a:ext cx="152100" cy="456000"/>
          </a:xfrm>
          <a:prstGeom prst="rect">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1" name="Shape 341"/>
          <p:cNvSpPr/>
          <p:nvPr/>
        </p:nvSpPr>
        <p:spPr>
          <a:xfrm>
            <a:off x="9685425" y="4663400"/>
            <a:ext cx="152100" cy="456000"/>
          </a:xfrm>
          <a:prstGeom prst="rect">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2" name="Shape 342"/>
          <p:cNvSpPr/>
          <p:nvPr/>
        </p:nvSpPr>
        <p:spPr>
          <a:xfrm>
            <a:off x="9685425" y="5654000"/>
            <a:ext cx="152100" cy="456000"/>
          </a:xfrm>
          <a:prstGeom prst="rect">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3" name="Shape 343"/>
          <p:cNvSpPr/>
          <p:nvPr/>
        </p:nvSpPr>
        <p:spPr>
          <a:xfrm>
            <a:off x="2944575" y="3900775"/>
            <a:ext cx="380100" cy="342000"/>
          </a:xfrm>
          <a:prstGeom prst="snipRoundRect">
            <a:avLst>
              <a:gd fmla="val 16667" name="adj1"/>
              <a:gd fmla="val 16667" name="adj2"/>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4" name="Shape 344"/>
          <p:cNvSpPr/>
          <p:nvPr/>
        </p:nvSpPr>
        <p:spPr>
          <a:xfrm>
            <a:off x="2411175" y="4662775"/>
            <a:ext cx="380100" cy="342000"/>
          </a:xfrm>
          <a:prstGeom prst="snipRoundRect">
            <a:avLst>
              <a:gd fmla="val 16667" name="adj1"/>
              <a:gd fmla="val 16667" name="adj2"/>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5" name="Shape 345"/>
          <p:cNvSpPr/>
          <p:nvPr/>
        </p:nvSpPr>
        <p:spPr>
          <a:xfrm>
            <a:off x="9497775" y="4205575"/>
            <a:ext cx="380100" cy="342000"/>
          </a:xfrm>
          <a:prstGeom prst="snipRoundRect">
            <a:avLst>
              <a:gd fmla="val 16667" name="adj1"/>
              <a:gd fmla="val 16667" name="adj2"/>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46" name="Shape 346"/>
          <p:cNvSpPr/>
          <p:nvPr/>
        </p:nvSpPr>
        <p:spPr>
          <a:xfrm>
            <a:off x="8659575" y="4967575"/>
            <a:ext cx="380100" cy="342000"/>
          </a:xfrm>
          <a:prstGeom prst="snipRoundRect">
            <a:avLst>
              <a:gd fmla="val 16667" name="adj1"/>
              <a:gd fmla="val 16667" name="adj2"/>
            </a:avLst>
          </a:prstGeom>
          <a:solidFill>
            <a:srgbClr val="4A86E8"/>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pic>
        <p:nvPicPr>
          <p:cNvPr id="347" name="Shape 347"/>
          <p:cNvPicPr preferRelativeResize="0"/>
          <p:nvPr/>
        </p:nvPicPr>
        <p:blipFill>
          <a:blip r:embed="rId4">
            <a:alphaModFix/>
          </a:blip>
          <a:stretch>
            <a:fillRect/>
          </a:stretch>
        </p:blipFill>
        <p:spPr>
          <a:xfrm>
            <a:off x="2910800" y="4587200"/>
            <a:ext cx="613450" cy="613450"/>
          </a:xfrm>
          <a:prstGeom prst="rect">
            <a:avLst/>
          </a:prstGeom>
          <a:noFill/>
          <a:ln>
            <a:noFill/>
          </a:ln>
        </p:spPr>
      </p:pic>
      <p:pic>
        <p:nvPicPr>
          <p:cNvPr id="348" name="Shape 348"/>
          <p:cNvPicPr preferRelativeResize="0"/>
          <p:nvPr/>
        </p:nvPicPr>
        <p:blipFill>
          <a:blip r:embed="rId4">
            <a:alphaModFix/>
          </a:blip>
          <a:stretch>
            <a:fillRect/>
          </a:stretch>
        </p:blipFill>
        <p:spPr>
          <a:xfrm>
            <a:off x="9768800" y="5349200"/>
            <a:ext cx="613450" cy="613450"/>
          </a:xfrm>
          <a:prstGeom prst="rect">
            <a:avLst/>
          </a:prstGeom>
          <a:noFill/>
          <a:ln>
            <a:noFill/>
          </a:ln>
        </p:spPr>
      </p:pic>
      <p:sp>
        <p:nvSpPr>
          <p:cNvPr id="349" name="Shape 349"/>
          <p:cNvSpPr/>
          <p:nvPr/>
        </p:nvSpPr>
        <p:spPr>
          <a:xfrm>
            <a:off x="5172225" y="4663400"/>
            <a:ext cx="321900" cy="456000"/>
          </a:xfrm>
          <a:prstGeom prst="rect">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
        <p:nvSpPr>
          <p:cNvPr id="350" name="Shape 350"/>
          <p:cNvSpPr/>
          <p:nvPr/>
        </p:nvSpPr>
        <p:spPr>
          <a:xfrm>
            <a:off x="10658625" y="4587200"/>
            <a:ext cx="321900" cy="456000"/>
          </a:xfrm>
          <a:prstGeom prst="rect">
            <a:avLst/>
          </a:prstGeom>
          <a:solidFill>
            <a:srgbClr val="FF0000"/>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0" lvl="0" marL="0">
              <a:spcBef>
                <a:spcPts val="0"/>
              </a:spcBef>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a:spcBef>
                <a:spcPts val="0"/>
              </a:spcBef>
              <a:buNone/>
            </a:pPr>
            <a:r>
              <a:rPr lang="en-US"/>
              <a:t>Case base for Two scenarios</a:t>
            </a:r>
          </a:p>
        </p:txBody>
      </p:sp>
      <p:sp>
        <p:nvSpPr>
          <p:cNvPr id="357" name="Shape 357"/>
          <p:cNvSpPr txBox="1"/>
          <p:nvPr>
            <p:ph idx="1" type="body"/>
          </p:nvPr>
        </p:nvSpPr>
        <p:spPr>
          <a:xfrm>
            <a:off x="646100" y="1469125"/>
            <a:ext cx="10505400" cy="3419400"/>
          </a:xfrm>
          <a:prstGeom prst="rect">
            <a:avLst/>
          </a:prstGeom>
        </p:spPr>
        <p:txBody>
          <a:bodyPr anchorCtr="0" anchor="t" bIns="91425" lIns="91425" rIns="91425" wrap="square" tIns="91425">
            <a:noAutofit/>
          </a:bodyPr>
          <a:lstStyle/>
          <a:p>
            <a:pPr indent="-330200" lvl="0" marL="457200" rtl="0">
              <a:spcBef>
                <a:spcPts val="0"/>
              </a:spcBef>
              <a:spcAft>
                <a:spcPts val="0"/>
              </a:spcAft>
              <a:buSzPts val="1600"/>
              <a:buChar char="➢"/>
            </a:pPr>
            <a:r>
              <a:rPr lang="en-US"/>
              <a:t>Quantitative case base was built with 20 real cases and 180 random cases with random positions and three actions for each robot</a:t>
            </a:r>
          </a:p>
          <a:p>
            <a:pPr indent="-330200" lvl="0" marL="457200" rtl="0">
              <a:spcBef>
                <a:spcPts val="0"/>
              </a:spcBef>
              <a:spcAft>
                <a:spcPts val="0"/>
              </a:spcAft>
              <a:buSzPts val="1600"/>
              <a:buChar char="➢"/>
            </a:pPr>
            <a:r>
              <a:rPr lang="en-US"/>
              <a:t>Qualitative case base with the same 200 cases were represented as qualitative relations</a:t>
            </a:r>
          </a:p>
          <a:p>
            <a:pPr indent="-330200" lvl="0" marL="457200" rtl="0">
              <a:spcBef>
                <a:spcPts val="0"/>
              </a:spcBef>
              <a:buSzPts val="1600"/>
              <a:buChar char="➢"/>
            </a:pPr>
            <a:r>
              <a:rPr lang="en-US"/>
              <a:t>These 20 cases were hard coded and represented the specific positions of the robots, along with the actions it must perform to solve a problem.</a:t>
            </a:r>
          </a:p>
          <a:p>
            <a:pPr indent="0" lvl="0" marL="0" rtl="0">
              <a:spcBef>
                <a:spcPts val="0"/>
              </a:spcBef>
              <a:buNone/>
            </a:pPr>
            <a:r>
              <a:t/>
            </a:r>
            <a:endParaRPr/>
          </a:p>
          <a:p>
            <a:pPr indent="0" lvl="0" marL="0" rtl="0">
              <a:spcBef>
                <a:spcPts val="0"/>
              </a:spcBef>
              <a:buNone/>
            </a:pPr>
            <a:r>
              <a:rPr lang="en-US"/>
              <a:t> In the reactive approach the robot walks towards the ball, aligns and kicks it with a very uncoordinated action. 40 trials of 10min were performed for each scenario. </a:t>
            </a:r>
          </a:p>
          <a:p>
            <a:pPr indent="0" lvl="0" marL="0" rtl="0">
              <a:spcBef>
                <a:spcPts val="0"/>
              </a:spcBef>
              <a:buNone/>
            </a:pPr>
            <a:r>
              <a:t/>
            </a:r>
            <a:endParaRPr/>
          </a:p>
          <a:p>
            <a:pPr indent="0" lvl="0" marL="0" rtl="0">
              <a:spcBef>
                <a:spcPts val="0"/>
              </a:spcBef>
              <a:buNone/>
            </a:pPr>
            <a:r>
              <a:t/>
            </a:r>
            <a:endParaRPr/>
          </a:p>
        </p:txBody>
      </p:sp>
      <p:sp>
        <p:nvSpPr>
          <p:cNvPr id="358" name="Shape 358"/>
          <p:cNvSpPr txBox="1"/>
          <p:nvPr/>
        </p:nvSpPr>
        <p:spPr>
          <a:xfrm>
            <a:off x="1652750" y="5267725"/>
            <a:ext cx="9118800" cy="684000"/>
          </a:xfrm>
          <a:prstGeom prst="rect">
            <a:avLst/>
          </a:prstGeom>
          <a:noFill/>
          <a:ln>
            <a:noFill/>
          </a:ln>
        </p:spPr>
        <p:txBody>
          <a:bodyPr anchorCtr="0" anchor="t" bIns="91425" lIns="91425" rIns="91425" wrap="square" tIns="91425">
            <a:noAutofit/>
          </a:bodyPr>
          <a:lstStyle/>
          <a:p>
            <a:pPr indent="-69850" lvl="0" marL="0" rtl="0">
              <a:spcBef>
                <a:spcPts val="1000"/>
              </a:spcBef>
              <a:buClr>
                <a:schemeClr val="dk1"/>
              </a:buClr>
              <a:buSzPts val="1100"/>
              <a:buFont typeface="Arial"/>
              <a:buNone/>
            </a:pPr>
            <a:r>
              <a:rPr lang="en-US" sz="2000">
                <a:solidFill>
                  <a:schemeClr val="lt1"/>
                </a:solidFill>
                <a:latin typeface="Century Gothic"/>
                <a:ea typeface="Century Gothic"/>
                <a:cs typeface="Century Gothic"/>
                <a:sym typeface="Century Gothic"/>
              </a:rPr>
              <a:t>Q-CBR obtained slightly higher average number of goals and was 3 times faster on similar case retrieval. </a:t>
            </a:r>
          </a:p>
        </p:txBody>
      </p:sp>
      <p:pic>
        <p:nvPicPr>
          <p:cNvPr id="359" name="Shape 359"/>
          <p:cNvPicPr preferRelativeResize="0"/>
          <p:nvPr/>
        </p:nvPicPr>
        <p:blipFill>
          <a:blip r:embed="rId3">
            <a:alphaModFix/>
          </a:blip>
          <a:stretch>
            <a:fillRect/>
          </a:stretch>
        </p:blipFill>
        <p:spPr>
          <a:xfrm>
            <a:off x="284950" y="1476375"/>
            <a:ext cx="11550326" cy="3295650"/>
          </a:xfrm>
          <a:prstGeom prst="rect">
            <a:avLst/>
          </a:prstGeom>
          <a:noFill/>
          <a:ln>
            <a:noFill/>
          </a:ln>
        </p:spPr>
      </p:pic>
      <p:pic>
        <p:nvPicPr>
          <p:cNvPr id="360" name="Shape 360"/>
          <p:cNvPicPr preferRelativeResize="0"/>
          <p:nvPr/>
        </p:nvPicPr>
        <p:blipFill>
          <a:blip r:embed="rId4">
            <a:alphaModFix/>
          </a:blip>
          <a:stretch>
            <a:fillRect/>
          </a:stretch>
        </p:blipFill>
        <p:spPr>
          <a:xfrm>
            <a:off x="293025" y="1369975"/>
            <a:ext cx="11605949" cy="3419400"/>
          </a:xfrm>
          <a:prstGeom prst="rect">
            <a:avLst/>
          </a:prstGeom>
          <a:noFill/>
          <a:ln>
            <a:noFill/>
          </a:ln>
        </p:spPr>
      </p:pic>
      <p:sp>
        <p:nvSpPr>
          <p:cNvPr id="361" name="Shape 361"/>
          <p:cNvSpPr txBox="1"/>
          <p:nvPr/>
        </p:nvSpPr>
        <p:spPr>
          <a:xfrm>
            <a:off x="1080750" y="4789375"/>
            <a:ext cx="10030500" cy="987900"/>
          </a:xfrm>
          <a:prstGeom prst="rect">
            <a:avLst/>
          </a:prstGeom>
          <a:noFill/>
          <a:ln>
            <a:noFill/>
          </a:ln>
        </p:spPr>
        <p:txBody>
          <a:bodyPr anchorCtr="0" anchor="t" bIns="91425" lIns="91425" rIns="91425" wrap="square" tIns="91425">
            <a:noAutofit/>
          </a:bodyPr>
          <a:lstStyle/>
          <a:p>
            <a:pPr indent="0" lvl="0" marL="0">
              <a:spcBef>
                <a:spcPts val="0"/>
              </a:spcBef>
              <a:buNone/>
            </a:pPr>
            <a:r>
              <a:rPr lang="en-US" sz="2600">
                <a:solidFill>
                  <a:schemeClr val="lt1"/>
                </a:solidFill>
                <a:latin typeface="Century Gothic"/>
                <a:ea typeface="Century Gothic"/>
                <a:cs typeface="Century Gothic"/>
                <a:sym typeface="Century Gothic"/>
              </a:rPr>
              <a:t>Results of the Performance of CBR and Q-CBR Retrieval Steps</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8"/>
                                        </p:tgtEl>
                                      </p:cBhvr>
                                    </p:animEffect>
                                    <p:set>
                                      <p:cBhvr>
                                        <p:cTn dur="1" fill="hold">
                                          <p:stCondLst>
                                            <p:cond delay="1000"/>
                                          </p:stCondLst>
                                        </p:cTn>
                                        <p:tgtEl>
                                          <p:spTgt spid="35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par>
                                <p:cTn fill="hold" nodeType="with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Shape 367"/>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a:spcBef>
                <a:spcPts val="0"/>
              </a:spcBef>
              <a:buNone/>
            </a:pPr>
            <a:r>
              <a:rPr lang="en-US"/>
              <a:t>Experiment with Real Robots</a:t>
            </a:r>
          </a:p>
        </p:txBody>
      </p:sp>
      <p:sp>
        <p:nvSpPr>
          <p:cNvPr id="368" name="Shape 368"/>
          <p:cNvSpPr txBox="1"/>
          <p:nvPr>
            <p:ph idx="1" type="body"/>
          </p:nvPr>
        </p:nvSpPr>
        <p:spPr>
          <a:xfrm>
            <a:off x="550925" y="2052925"/>
            <a:ext cx="11018400" cy="4195500"/>
          </a:xfrm>
          <a:prstGeom prst="rect">
            <a:avLst/>
          </a:prstGeom>
        </p:spPr>
        <p:txBody>
          <a:bodyPr anchorCtr="0" anchor="t" bIns="91425" lIns="91425" rIns="91425" wrap="square" tIns="91425">
            <a:noAutofit/>
          </a:bodyPr>
          <a:lstStyle/>
          <a:p>
            <a:pPr indent="-330200" lvl="0" marL="457200">
              <a:spcBef>
                <a:spcPts val="0"/>
              </a:spcBef>
              <a:spcAft>
                <a:spcPts val="0"/>
              </a:spcAft>
              <a:buSzPts val="1600"/>
              <a:buChar char="➢"/>
            </a:pPr>
            <a:r>
              <a:rPr lang="en-US"/>
              <a:t>In this domain, the robots cannot figure out global positions of the agents as it uses the camera as a primary input device. Thus the qualitative spatial representation becomes an easy way to model, retrieve and reuse the cases.</a:t>
            </a:r>
          </a:p>
          <a:p>
            <a:pPr indent="-330200" lvl="0" marL="457200" rtl="0">
              <a:spcBef>
                <a:spcPts val="0"/>
              </a:spcBef>
              <a:spcAft>
                <a:spcPts val="0"/>
              </a:spcAft>
              <a:buSzPts val="1600"/>
              <a:buChar char="➢"/>
            </a:pPr>
            <a:r>
              <a:rPr lang="en-US"/>
              <a:t>The scenario is similar to scenario 2 in simulated experiment with same case base Only the vision and control modules of the cross architecture is changed.</a:t>
            </a:r>
          </a:p>
          <a:p>
            <a:pPr indent="-330200" lvl="0" marL="457200" rtl="0">
              <a:spcBef>
                <a:spcPts val="0"/>
              </a:spcBef>
              <a:buSzPts val="1600"/>
              <a:buChar char="➢"/>
            </a:pPr>
            <a:r>
              <a:rPr lang="en-US"/>
              <a:t>Thus the robot is able to recognize the ball and other robots, communicate with each other and perform basic tasks like walking, turning, kicking and passing.</a:t>
            </a:r>
          </a:p>
          <a:p>
            <a:pPr indent="0" lvl="0" marL="0" rtl="0">
              <a:spcBef>
                <a:spcPts val="0"/>
              </a:spcBef>
              <a:buNone/>
            </a:pPr>
            <a:r>
              <a:t/>
            </a:r>
            <a:endParaRPr/>
          </a:p>
          <a:p>
            <a:pPr indent="0" lvl="0" marL="0">
              <a:spcBef>
                <a:spcPts val="0"/>
              </a:spcBef>
              <a:buNone/>
            </a:pPr>
            <a:r>
              <a:rPr lang="en-US"/>
              <a:t>This experiment consist of 5 trials of 10 min, and as in previous experiments, the average number of goals, number of near misses and the number of errors were considered. The metric based CBR is not used since the coordinates of ball in the field is not given</a:t>
            </a:r>
          </a:p>
        </p:txBody>
      </p:sp>
      <p:pic>
        <p:nvPicPr>
          <p:cNvPr id="369" name="Shape 369"/>
          <p:cNvPicPr preferRelativeResize="0"/>
          <p:nvPr/>
        </p:nvPicPr>
        <p:blipFill rotWithShape="1">
          <a:blip r:embed="rId3">
            <a:alphaModFix/>
          </a:blip>
          <a:srcRect b="33949" l="0" r="0" t="0"/>
          <a:stretch/>
        </p:blipFill>
        <p:spPr>
          <a:xfrm>
            <a:off x="646100" y="2052935"/>
            <a:ext cx="11018400" cy="2319766"/>
          </a:xfrm>
          <a:prstGeom prst="rect">
            <a:avLst/>
          </a:prstGeom>
          <a:noFill/>
          <a:ln>
            <a:noFill/>
          </a:ln>
        </p:spPr>
      </p:pic>
      <p:sp>
        <p:nvSpPr>
          <p:cNvPr id="370" name="Shape 370"/>
          <p:cNvSpPr txBox="1"/>
          <p:nvPr/>
        </p:nvSpPr>
        <p:spPr>
          <a:xfrm>
            <a:off x="550925" y="5829350"/>
            <a:ext cx="10260000" cy="848100"/>
          </a:xfrm>
          <a:prstGeom prst="rect">
            <a:avLst/>
          </a:prstGeom>
          <a:noFill/>
          <a:ln>
            <a:noFill/>
          </a:ln>
        </p:spPr>
        <p:txBody>
          <a:bodyPr anchorCtr="0" anchor="t" bIns="91425" lIns="91425" rIns="91425" wrap="square" tIns="91425">
            <a:noAutofit/>
          </a:bodyPr>
          <a:lstStyle/>
          <a:p>
            <a:pPr indent="0" lvl="0" marL="0">
              <a:spcBef>
                <a:spcPts val="0"/>
              </a:spcBef>
              <a:buNone/>
            </a:pPr>
            <a:r>
              <a:rPr lang="en-US" sz="2300">
                <a:solidFill>
                  <a:schemeClr val="lt1"/>
                </a:solidFill>
                <a:latin typeface="Century Gothic"/>
                <a:ea typeface="Century Gothic"/>
                <a:cs typeface="Century Gothic"/>
                <a:sym typeface="Century Gothic"/>
              </a:rPr>
              <a:t>In this experiment, the Q-CBR is statistically better for scored goals than the reactive approach with a certainty of at least 95%</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8"/>
                                        </p:tgtEl>
                                      </p:cBhvr>
                                    </p:animEffect>
                                    <p:set>
                                      <p:cBhvr>
                                        <p:cTn dur="1" fill="hold">
                                          <p:stCondLst>
                                            <p:cond delay="1000"/>
                                          </p:stCondLst>
                                        </p:cTn>
                                        <p:tgtEl>
                                          <p:spTgt spid="36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Shape 376"/>
          <p:cNvSpPr txBox="1"/>
          <p:nvPr>
            <p:ph type="title"/>
          </p:nvPr>
        </p:nvSpPr>
        <p:spPr>
          <a:xfrm>
            <a:off x="646111" y="452718"/>
            <a:ext cx="9404700" cy="1400400"/>
          </a:xfrm>
          <a:prstGeom prst="rect">
            <a:avLst/>
          </a:prstGeom>
        </p:spPr>
        <p:txBody>
          <a:bodyPr anchorCtr="0" anchor="t" bIns="91425" lIns="91425" rIns="91425" wrap="square" tIns="91425">
            <a:noAutofit/>
          </a:bodyPr>
          <a:lstStyle/>
          <a:p>
            <a:pPr indent="0" lvl="0" marL="0">
              <a:spcBef>
                <a:spcPts val="0"/>
              </a:spcBef>
              <a:buNone/>
            </a:pPr>
            <a:r>
              <a:rPr lang="en-US"/>
              <a:t>Conclusion	</a:t>
            </a:r>
          </a:p>
        </p:txBody>
      </p:sp>
      <p:sp>
        <p:nvSpPr>
          <p:cNvPr id="377" name="Shape 377"/>
          <p:cNvSpPr txBox="1"/>
          <p:nvPr>
            <p:ph idx="1" type="body"/>
          </p:nvPr>
        </p:nvSpPr>
        <p:spPr>
          <a:xfrm>
            <a:off x="646100" y="2052925"/>
            <a:ext cx="10543200" cy="4195500"/>
          </a:xfrm>
          <a:prstGeom prst="rect">
            <a:avLst/>
          </a:prstGeom>
        </p:spPr>
        <p:txBody>
          <a:bodyPr anchorCtr="0" anchor="t" bIns="91425" lIns="91425" rIns="91425" wrap="square" tIns="91425">
            <a:noAutofit/>
          </a:bodyPr>
          <a:lstStyle/>
          <a:p>
            <a:pPr indent="-330200" lvl="0" marL="457200" rtl="0">
              <a:spcBef>
                <a:spcPts val="0"/>
              </a:spcBef>
              <a:spcAft>
                <a:spcPts val="0"/>
              </a:spcAft>
              <a:buSzPts val="1600"/>
              <a:buChar char="▶"/>
            </a:pPr>
            <a:r>
              <a:rPr lang="en-US"/>
              <a:t>Case Retrieval and performance was boosted using the CBR system coupled with the CND similarity measure.</a:t>
            </a:r>
          </a:p>
          <a:p>
            <a:pPr indent="-330200" lvl="0" marL="457200" rtl="0">
              <a:spcBef>
                <a:spcPts val="0"/>
              </a:spcBef>
              <a:buSzPts val="1600"/>
              <a:buChar char="▶"/>
            </a:pPr>
            <a:r>
              <a:rPr lang="en-US"/>
              <a:t>In some domains, the use of qualitative representation is more appropriate than quantitative values. The humanoid robot soccer is an example of that.</a:t>
            </a:r>
          </a:p>
          <a:p>
            <a:pPr indent="0" lvl="0" marL="0" rtl="0">
              <a:spcBef>
                <a:spcPts val="0"/>
              </a:spcBef>
              <a:buNone/>
            </a:pPr>
            <a:r>
              <a:t/>
            </a:r>
            <a:endParaRPr/>
          </a:p>
          <a:p>
            <a:pPr indent="0" lvl="0" marL="0" rtl="0">
              <a:spcBef>
                <a:spcPts val="0"/>
              </a:spcBef>
              <a:buNone/>
            </a:pPr>
            <a:r>
              <a:rPr b="1" lang="en-US" sz="2300" u="sng"/>
              <a:t>We hence see that the proposed method increased the number of scored goals and decreases the average time spent to retrieve a case. </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Shape 383"/>
          <p:cNvSpPr txBox="1"/>
          <p:nvPr/>
        </p:nvSpPr>
        <p:spPr>
          <a:xfrm>
            <a:off x="1769075" y="3068675"/>
            <a:ext cx="9004800" cy="2583600"/>
          </a:xfrm>
          <a:prstGeom prst="rect">
            <a:avLst/>
          </a:prstGeom>
          <a:noFill/>
          <a:ln>
            <a:noFill/>
          </a:ln>
        </p:spPr>
        <p:txBody>
          <a:bodyPr anchorCtr="0" anchor="t" bIns="91425" lIns="91425" rIns="91425" wrap="square" tIns="91425">
            <a:noAutofit/>
          </a:bodyPr>
          <a:lstStyle/>
          <a:p>
            <a:pPr indent="0" lvl="0" marL="0">
              <a:spcBef>
                <a:spcPts val="0"/>
              </a:spcBef>
              <a:buNone/>
            </a:pPr>
            <a:r>
              <a:rPr lang="en-US" sz="8600">
                <a:solidFill>
                  <a:schemeClr val="lt1"/>
                </a:solidFill>
                <a:latin typeface="Century Gothic"/>
                <a:ea typeface="Century Gothic"/>
                <a:cs typeface="Century Gothic"/>
                <a:sym typeface="Century Gothic"/>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idx="1" type="body"/>
          </p:nvPr>
        </p:nvSpPr>
        <p:spPr>
          <a:xfrm>
            <a:off x="1485293" y="1777022"/>
            <a:ext cx="8946600" cy="4195500"/>
          </a:xfrm>
          <a:prstGeom prst="rect">
            <a:avLst/>
          </a:prstGeom>
          <a:noFill/>
          <a:ln>
            <a:noFill/>
          </a:ln>
        </p:spPr>
        <p:txBody>
          <a:bodyPr anchorCtr="0" anchor="t" bIns="45700" lIns="91425" rIns="91425" wrap="square" tIns="45700">
            <a:noAutofit/>
          </a:bodyPr>
          <a:lstStyle/>
          <a:p>
            <a:pPr indent="-342900" lvl="0" marL="342900" marR="0" rtl="0">
              <a:lnSpc>
                <a:spcPct val="90000"/>
              </a:lnSpc>
              <a:spcBef>
                <a:spcPts val="1000"/>
              </a:spcBef>
              <a:spcAft>
                <a:spcPts val="0"/>
              </a:spcAft>
              <a:buClr>
                <a:schemeClr val="accent1"/>
              </a:buClr>
              <a:buSzPts val="1600"/>
              <a:buFont typeface="Noto Sans Symbols"/>
              <a:buChar char="▶"/>
            </a:pPr>
            <a:r>
              <a:rPr lang="en-US"/>
              <a:t>Limitations of Metric Coordinates in Humanoid Applications.</a:t>
            </a:r>
          </a:p>
          <a:p>
            <a:pPr indent="-342900" lvl="0" marL="342900" marR="0" rtl="0">
              <a:lnSpc>
                <a:spcPct val="90000"/>
              </a:lnSpc>
              <a:spcBef>
                <a:spcPts val="1000"/>
              </a:spcBef>
              <a:spcAft>
                <a:spcPts val="0"/>
              </a:spcAft>
              <a:buClr>
                <a:schemeClr val="accent1"/>
              </a:buClr>
              <a:buSzPts val="1600"/>
              <a:buFont typeface="Noto Sans Symbols"/>
              <a:buChar char="▶"/>
            </a:pPr>
            <a:r>
              <a:rPr lang="en-US"/>
              <a:t>Solving for these Limitations:</a:t>
            </a:r>
          </a:p>
          <a:p>
            <a:pPr indent="-285750" lvl="1" marL="742950" marR="0" rtl="0">
              <a:lnSpc>
                <a:spcPct val="90000"/>
              </a:lnSpc>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Qualitative spatial reasoning theory to model</a:t>
            </a:r>
          </a:p>
          <a:p>
            <a:pPr indent="-241300" lvl="2" marL="1143000" marR="0" rtl="0">
              <a:lnSpc>
                <a:spcPct val="90000"/>
              </a:lnSpc>
              <a:spcBef>
                <a:spcPts val="1000"/>
              </a:spcBef>
              <a:spcAft>
                <a:spcPts val="0"/>
              </a:spcAft>
              <a:buClr>
                <a:schemeClr val="accent1"/>
              </a:buClr>
              <a:buSzPts val="1480"/>
              <a:buFont typeface="Noto Sans Symbols"/>
              <a:buChar char="▶"/>
            </a:pPr>
            <a:r>
              <a:rPr lang="en-US" sz="1800"/>
              <a:t>Use of </a:t>
            </a:r>
            <a:r>
              <a:rPr b="1" i="0" lang="en-US" sz="1800" u="none" cap="none" strike="noStrike">
                <a:solidFill>
                  <a:schemeClr val="lt1"/>
                </a:solidFill>
                <a:latin typeface="Century Gothic"/>
                <a:ea typeface="Century Gothic"/>
                <a:cs typeface="Century Gothic"/>
                <a:sym typeface="Century Gothic"/>
              </a:rPr>
              <a:t>EOPRA</a:t>
            </a:r>
            <a:r>
              <a:rPr b="0" i="0" lang="en-US" sz="1800" u="none" cap="none" strike="noStrike">
                <a:solidFill>
                  <a:schemeClr val="lt1"/>
                </a:solidFill>
                <a:latin typeface="Century Gothic"/>
                <a:ea typeface="Century Gothic"/>
                <a:cs typeface="Century Gothic"/>
                <a:sym typeface="Century Gothic"/>
              </a:rPr>
              <a:t> </a:t>
            </a:r>
            <a:r>
              <a:rPr lang="en-US" sz="1800"/>
              <a:t>and </a:t>
            </a:r>
            <a:r>
              <a:rPr b="0" i="0" lang="en-US" sz="1800" u="none" cap="none" strike="noStrike">
                <a:solidFill>
                  <a:schemeClr val="lt1"/>
                </a:solidFill>
                <a:latin typeface="Century Gothic"/>
                <a:ea typeface="Century Gothic"/>
                <a:cs typeface="Century Gothic"/>
                <a:sym typeface="Century Gothic"/>
              </a:rPr>
              <a:t>Retriev</a:t>
            </a:r>
            <a:r>
              <a:rPr lang="en-US" sz="1800"/>
              <a:t>ing</a:t>
            </a:r>
            <a:r>
              <a:rPr b="0" i="0" lang="en-US" sz="1800" u="none" cap="none" strike="noStrike">
                <a:solidFill>
                  <a:schemeClr val="lt1"/>
                </a:solidFill>
                <a:latin typeface="Century Gothic"/>
                <a:ea typeface="Century Gothic"/>
                <a:cs typeface="Century Gothic"/>
                <a:sym typeface="Century Gothic"/>
              </a:rPr>
              <a:t> </a:t>
            </a:r>
            <a:r>
              <a:rPr lang="en-US" sz="1800"/>
              <a:t>or </a:t>
            </a:r>
            <a:r>
              <a:rPr b="0" i="0" lang="en-US" sz="1800" u="none" cap="none" strike="noStrike">
                <a:solidFill>
                  <a:schemeClr val="lt1"/>
                </a:solidFill>
                <a:latin typeface="Century Gothic"/>
                <a:ea typeface="Century Gothic"/>
                <a:cs typeface="Century Gothic"/>
                <a:sym typeface="Century Gothic"/>
              </a:rPr>
              <a:t>reus</a:t>
            </a:r>
            <a:r>
              <a:rPr lang="en-US" sz="1800"/>
              <a:t>ing</a:t>
            </a:r>
            <a:r>
              <a:rPr b="0" i="0" lang="en-US" sz="1800" u="none" cap="none" strike="noStrike">
                <a:solidFill>
                  <a:schemeClr val="lt1"/>
                </a:solidFill>
                <a:latin typeface="Century Gothic"/>
                <a:ea typeface="Century Gothic"/>
                <a:cs typeface="Century Gothic"/>
                <a:sym typeface="Century Gothic"/>
              </a:rPr>
              <a:t> cases </a:t>
            </a:r>
            <a:r>
              <a:rPr lang="en-US" sz="1800"/>
              <a:t>based on </a:t>
            </a:r>
            <a:r>
              <a:rPr b="0" i="0" lang="en-US" sz="1800" u="none" cap="none" strike="noStrike">
                <a:solidFill>
                  <a:schemeClr val="lt1"/>
                </a:solidFill>
                <a:latin typeface="Century Gothic"/>
                <a:ea typeface="Century Gothic"/>
                <a:cs typeface="Century Gothic"/>
                <a:sym typeface="Century Gothic"/>
              </a:rPr>
              <a:t>spatial relations.</a:t>
            </a:r>
          </a:p>
          <a:p>
            <a:pPr indent="-261619" lvl="2" marL="1143000" marR="0" rtl="0">
              <a:lnSpc>
                <a:spcPct val="90000"/>
              </a:lnSpc>
              <a:spcBef>
                <a:spcPts val="1000"/>
              </a:spcBef>
              <a:spcAft>
                <a:spcPts val="0"/>
              </a:spcAft>
              <a:buClr>
                <a:schemeClr val="accen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A new </a:t>
            </a:r>
            <a:r>
              <a:rPr b="1" i="0" lang="en-US" sz="1800" u="none" cap="none" strike="noStrike">
                <a:solidFill>
                  <a:schemeClr val="lt1"/>
                </a:solidFill>
                <a:latin typeface="Century Gothic"/>
                <a:ea typeface="Century Gothic"/>
                <a:cs typeface="Century Gothic"/>
                <a:sym typeface="Century Gothic"/>
              </a:rPr>
              <a:t>Retrieval</a:t>
            </a:r>
            <a:r>
              <a:rPr b="0" i="0" lang="en-US" sz="1800" u="none" cap="none" strike="noStrike">
                <a:solidFill>
                  <a:schemeClr val="lt1"/>
                </a:solidFill>
                <a:latin typeface="Century Gothic"/>
                <a:ea typeface="Century Gothic"/>
                <a:cs typeface="Century Gothic"/>
                <a:sym typeface="Century Gothic"/>
              </a:rPr>
              <a:t> algorithm is proposed that uses the </a:t>
            </a:r>
            <a:r>
              <a:rPr b="1" i="0" lang="en-US" sz="1800" u="none" cap="none" strike="noStrike">
                <a:solidFill>
                  <a:schemeClr val="lt1"/>
                </a:solidFill>
                <a:latin typeface="Century Gothic"/>
                <a:ea typeface="Century Gothic"/>
                <a:cs typeface="Century Gothic"/>
                <a:sym typeface="Century Gothic"/>
              </a:rPr>
              <a:t>Conceptual Neighborhood Diagram</a:t>
            </a:r>
            <a:r>
              <a:rPr b="0" i="0" lang="en-US" sz="1800" u="none" cap="none" strike="noStrike">
                <a:solidFill>
                  <a:schemeClr val="lt1"/>
                </a:solidFill>
                <a:latin typeface="Century Gothic"/>
                <a:ea typeface="Century Gothic"/>
                <a:cs typeface="Century Gothic"/>
                <a:sym typeface="Century Gothic"/>
              </a:rPr>
              <a:t> to compute the similarity measure.</a:t>
            </a:r>
          </a:p>
          <a:p>
            <a:pPr indent="-261619" lvl="2" marL="1143000" marR="0" rtl="0">
              <a:lnSpc>
                <a:spcPct val="90000"/>
              </a:lnSpc>
              <a:spcBef>
                <a:spcPts val="1000"/>
              </a:spcBef>
              <a:spcAft>
                <a:spcPts val="0"/>
              </a:spcAft>
              <a:buClr>
                <a:schemeClr val="accent1"/>
              </a:buClr>
              <a:buSzPts val="1800"/>
              <a:buFont typeface="Noto Sans Symbols"/>
              <a:buChar char="▶"/>
            </a:pPr>
            <a:r>
              <a:rPr b="0" i="0" lang="en-US" sz="1800" u="none" cap="none" strike="noStrike">
                <a:solidFill>
                  <a:schemeClr val="lt1"/>
                </a:solidFill>
                <a:latin typeface="Century Gothic"/>
                <a:ea typeface="Century Gothic"/>
                <a:cs typeface="Century Gothic"/>
                <a:sym typeface="Century Gothic"/>
              </a:rPr>
              <a:t>A </a:t>
            </a:r>
            <a:r>
              <a:rPr b="1" i="0" lang="en-US" sz="1800" u="none" cap="none" strike="noStrike">
                <a:solidFill>
                  <a:schemeClr val="lt1"/>
                </a:solidFill>
                <a:latin typeface="Century Gothic"/>
                <a:ea typeface="Century Gothic"/>
                <a:cs typeface="Century Gothic"/>
                <a:sym typeface="Century Gothic"/>
              </a:rPr>
              <a:t>Reuse</a:t>
            </a:r>
            <a:r>
              <a:rPr b="0" i="0" lang="en-US" sz="1800" u="none" cap="none" strike="noStrike">
                <a:solidFill>
                  <a:schemeClr val="lt1"/>
                </a:solidFill>
                <a:latin typeface="Century Gothic"/>
                <a:ea typeface="Century Gothic"/>
                <a:cs typeface="Century Gothic"/>
                <a:sym typeface="Century Gothic"/>
              </a:rPr>
              <a:t> algorithm is also introduced that selects the most similar case and shares it with other agents.</a:t>
            </a:r>
          </a:p>
          <a:p>
            <a:pPr indent="-342900" lvl="0" marL="342900" marR="0" rtl="0">
              <a:lnSpc>
                <a:spcPct val="90000"/>
              </a:lnSpc>
              <a:spcBef>
                <a:spcPts val="1000"/>
              </a:spcBef>
              <a:spcAft>
                <a:spcPts val="0"/>
              </a:spcAft>
              <a:buClr>
                <a:schemeClr val="accent1"/>
              </a:buClr>
              <a:buSzPts val="1600"/>
              <a:buFont typeface="Noto Sans Symbols"/>
              <a:buChar char="▶"/>
            </a:pPr>
            <a:r>
              <a:rPr lang="en-US"/>
              <a:t>With </a:t>
            </a:r>
            <a:r>
              <a:rPr b="0" i="0" lang="en-US" sz="2000" u="none" cap="none" strike="noStrike">
                <a:solidFill>
                  <a:schemeClr val="lt1"/>
                </a:solidFill>
                <a:latin typeface="Century Gothic"/>
                <a:ea typeface="Century Gothic"/>
                <a:cs typeface="Century Gothic"/>
                <a:sym typeface="Century Gothic"/>
              </a:rPr>
              <a:t>Q</a:t>
            </a:r>
            <a:r>
              <a:rPr lang="en-US"/>
              <a:t>ualtitative </a:t>
            </a:r>
            <a:r>
              <a:rPr b="0" i="0" lang="en-US" sz="2000" u="none" cap="none" strike="noStrike">
                <a:solidFill>
                  <a:schemeClr val="lt1"/>
                </a:solidFill>
                <a:latin typeface="Century Gothic"/>
                <a:ea typeface="Century Gothic"/>
                <a:cs typeface="Century Gothic"/>
                <a:sym typeface="Century Gothic"/>
              </a:rPr>
              <a:t>CBR, the robots </a:t>
            </a:r>
            <a:r>
              <a:rPr lang="en-US"/>
              <a:t>averaged</a:t>
            </a:r>
            <a:r>
              <a:rPr b="0" i="0" lang="en-US" sz="2000" u="none" cap="none" strike="noStrike">
                <a:solidFill>
                  <a:schemeClr val="lt1"/>
                </a:solidFill>
                <a:latin typeface="Century Gothic"/>
                <a:ea typeface="Century Gothic"/>
                <a:cs typeface="Century Gothic"/>
                <a:sym typeface="Century Gothic"/>
              </a:rPr>
              <a:t> a higher number of goals than those obtained when running a metric CBR approach.</a:t>
            </a:r>
          </a:p>
          <a:p>
            <a:pPr indent="-342900" lvl="0" marL="342900" marR="0" rtl="0" algn="l">
              <a:lnSpc>
                <a:spcPct val="90000"/>
              </a:lnSpc>
              <a:spcBef>
                <a:spcPts val="1000"/>
              </a:spcBef>
              <a:spcAft>
                <a:spcPts val="0"/>
              </a:spcAft>
              <a:buClr>
                <a:schemeClr val="accent1"/>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a:p>
            <a:pPr indent="-342900" lvl="0" marL="342900" marR="0" rtl="0" algn="l">
              <a:lnSpc>
                <a:spcPct val="90000"/>
              </a:lnSpc>
              <a:spcBef>
                <a:spcPts val="1000"/>
              </a:spcBef>
              <a:spcAft>
                <a:spcPts val="0"/>
              </a:spcAft>
              <a:buClr>
                <a:schemeClr val="accent1"/>
              </a:buClr>
              <a:buSzPts val="1600"/>
              <a:buFont typeface="Noto Sans Symbols"/>
              <a:buNone/>
            </a:pPr>
            <a:r>
              <a:t/>
            </a:r>
            <a:endParaRPr b="0" i="0" sz="2000" u="none" cap="none" strike="noStrike">
              <a:solidFill>
                <a:schemeClr val="lt1"/>
              </a:solidFill>
              <a:latin typeface="Century Gothic"/>
              <a:ea typeface="Century Gothic"/>
              <a:cs typeface="Century Gothic"/>
              <a:sym typeface="Century Gothic"/>
            </a:endParaRPr>
          </a:p>
        </p:txBody>
      </p:sp>
      <p:sp>
        <p:nvSpPr>
          <p:cNvPr id="170" name="Shape 170"/>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lang="en-US"/>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601511" y="550693"/>
            <a:ext cx="9404700" cy="14004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lang="en-US"/>
              <a:t>What is Humanoid Soccer?</a:t>
            </a:r>
          </a:p>
        </p:txBody>
      </p:sp>
      <p:sp>
        <p:nvSpPr>
          <p:cNvPr id="177" name="Shape 177"/>
          <p:cNvSpPr txBox="1"/>
          <p:nvPr>
            <p:ph idx="1" type="body"/>
          </p:nvPr>
        </p:nvSpPr>
        <p:spPr>
          <a:xfrm>
            <a:off x="1484312" y="2205318"/>
            <a:ext cx="8946600" cy="4195500"/>
          </a:xfrm>
          <a:prstGeom prst="rect">
            <a:avLst/>
          </a:prstGeom>
          <a:noFill/>
          <a:ln>
            <a:noFill/>
          </a:ln>
        </p:spPr>
        <p:txBody>
          <a:bodyPr anchorCtr="0" anchor="t" bIns="45700" lIns="91425" rIns="91425" wrap="square" tIns="45700">
            <a:noAutofit/>
          </a:bodyPr>
          <a:lstStyle/>
          <a:p>
            <a:pPr indent="-342900" lvl="0" marL="342900" marR="0" rtl="0">
              <a:lnSpc>
                <a:spcPct val="90000"/>
              </a:lnSpc>
              <a:spcBef>
                <a:spcPts val="1000"/>
              </a:spcBef>
              <a:spcAft>
                <a:spcPts val="0"/>
              </a:spcAft>
              <a:buClr>
                <a:schemeClr val="accent1"/>
              </a:buClr>
              <a:buSzPts val="1600"/>
              <a:buFont typeface="Noto Sans Symbols"/>
              <a:buChar char="▶"/>
            </a:pPr>
            <a:r>
              <a:rPr lang="en-US"/>
              <a:t>The experiment involves a</a:t>
            </a:r>
            <a:r>
              <a:rPr b="0" i="0" lang="en-US" sz="2000" u="none" cap="none" strike="noStrike">
                <a:solidFill>
                  <a:schemeClr val="lt1"/>
                </a:solidFill>
                <a:latin typeface="Century Gothic"/>
                <a:ea typeface="Century Gothic"/>
                <a:cs typeface="Century Gothic"/>
                <a:sym typeface="Century Gothic"/>
              </a:rPr>
              <a:t> team of humanoid robots playing a soccer game against an opponent team.</a:t>
            </a:r>
          </a:p>
          <a:p>
            <a:pPr indent="-342900" lvl="0" marL="342900" marR="0" rtl="0">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Two types of experiments were performed:</a:t>
            </a:r>
          </a:p>
          <a:p>
            <a:pPr indent="-285750" lvl="1" marL="742950" marR="0" rtl="0">
              <a:lnSpc>
                <a:spcPct val="90000"/>
              </a:lnSpc>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The ﬁrst was conducted in simulation software, in which the proposed approach was compared to the quantitative approach described in </a:t>
            </a:r>
            <a:r>
              <a:rPr b="1" i="0" lang="en-US" sz="1800" u="none" cap="none" strike="noStrike">
                <a:solidFill>
                  <a:schemeClr val="lt1"/>
                </a:solidFill>
                <a:latin typeface="Century Gothic"/>
                <a:ea typeface="Century Gothic"/>
                <a:cs typeface="Century Gothic"/>
                <a:sym typeface="Century Gothic"/>
              </a:rPr>
              <a:t>[1]</a:t>
            </a:r>
            <a:r>
              <a:rPr b="0" i="0" lang="en-US" sz="1800" u="none" cap="none" strike="noStrike">
                <a:solidFill>
                  <a:schemeClr val="lt1"/>
                </a:solidFill>
                <a:latin typeface="Century Gothic"/>
                <a:ea typeface="Century Gothic"/>
                <a:cs typeface="Century Gothic"/>
                <a:sym typeface="Century Gothic"/>
              </a:rPr>
              <a:t> and to a reactive approach.</a:t>
            </a:r>
          </a:p>
          <a:p>
            <a:pPr indent="-285750" lvl="1" marL="742950" marR="0" rtl="0">
              <a:lnSpc>
                <a:spcPct val="90000"/>
              </a:lnSpc>
              <a:spcBef>
                <a:spcPts val="1000"/>
              </a:spcBef>
              <a:spcAft>
                <a:spcPts val="0"/>
              </a:spcAft>
              <a:buClr>
                <a:schemeClr val="accent1"/>
              </a:buClr>
              <a:buSzPts val="1440"/>
              <a:buFont typeface="Noto Sans Symbols"/>
              <a:buChar char="▶"/>
            </a:pPr>
            <a:r>
              <a:rPr b="0" i="0" lang="en-US" sz="1800" u="none" cap="none" strike="noStrike">
                <a:solidFill>
                  <a:schemeClr val="lt1"/>
                </a:solidFill>
                <a:latin typeface="Century Gothic"/>
                <a:ea typeface="Century Gothic"/>
                <a:cs typeface="Century Gothic"/>
                <a:sym typeface="Century Gothic"/>
              </a:rPr>
              <a:t>Second, experiments were executed with real robots where the present work was compared with a reactive approach.</a:t>
            </a:r>
          </a:p>
          <a:p>
            <a:pPr indent="-342900" lvl="0" marL="342900" marR="0" rtl="0">
              <a:lnSpc>
                <a:spcPct val="90000"/>
              </a:lnSpc>
              <a:spcBef>
                <a:spcPts val="100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In both experiments, the number of goals scored and the retrieval time were analyzed.</a:t>
            </a:r>
          </a:p>
        </p:txBody>
      </p:sp>
      <p:sp>
        <p:nvSpPr>
          <p:cNvPr id="178" name="Shape 178"/>
          <p:cNvSpPr txBox="1"/>
          <p:nvPr/>
        </p:nvSpPr>
        <p:spPr>
          <a:xfrm>
            <a:off x="0" y="6585879"/>
            <a:ext cx="11673521" cy="261610"/>
          </a:xfrm>
          <a:prstGeom prst="rect">
            <a:avLst/>
          </a:prstGeom>
          <a:noFill/>
          <a:ln>
            <a:noFill/>
          </a:ln>
        </p:spPr>
        <p:txBody>
          <a:bodyPr anchorCtr="0" anchor="t" bIns="45700" lIns="91425" rIns="91425" wrap="square" tIns="45700">
            <a:noAutofit/>
          </a:bodyPr>
          <a:lstStyle/>
          <a:p>
            <a:pPr indent="0" lvl="0" marL="0" marR="0" rtl="0" algn="l">
              <a:spcBef>
                <a:spcPts val="0"/>
              </a:spcBef>
              <a:buNone/>
            </a:pPr>
            <a:r>
              <a:rPr lang="en-US" sz="1100">
                <a:solidFill>
                  <a:schemeClr val="lt1"/>
                </a:solidFill>
                <a:latin typeface="Century Gothic"/>
                <a:ea typeface="Century Gothic"/>
                <a:cs typeface="Century Gothic"/>
                <a:sym typeface="Century Gothic"/>
              </a:rPr>
              <a:t>[1]-Ros, R., Arcos, J.L., de Mantaras, R.L., Veloso, M.: A case-based approach for coordinated action selection in robot soccer. Artif. Intell. 173(9–10), 1014–1039 (2009)</a:t>
            </a:r>
          </a:p>
        </p:txBody>
      </p:sp>
      <p:pic>
        <p:nvPicPr>
          <p:cNvPr id="179" name="Shape 179"/>
          <p:cNvPicPr preferRelativeResize="0"/>
          <p:nvPr/>
        </p:nvPicPr>
        <p:blipFill>
          <a:blip r:embed="rId3">
            <a:alphaModFix/>
          </a:blip>
          <a:stretch>
            <a:fillRect/>
          </a:stretch>
        </p:blipFill>
        <p:spPr>
          <a:xfrm>
            <a:off x="-152400" y="4633675"/>
            <a:ext cx="2104600" cy="2104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646100" y="452722"/>
            <a:ext cx="9404700" cy="7518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lang="en-US"/>
              <a:t>Earlier Implementations</a:t>
            </a:r>
          </a:p>
        </p:txBody>
      </p:sp>
      <p:cxnSp>
        <p:nvCxnSpPr>
          <p:cNvPr id="186" name="Shape 186"/>
          <p:cNvCxnSpPr/>
          <p:nvPr/>
        </p:nvCxnSpPr>
        <p:spPr>
          <a:xfrm flipH="1" rot="10800000">
            <a:off x="1066825" y="3708475"/>
            <a:ext cx="9862500" cy="10800"/>
          </a:xfrm>
          <a:prstGeom prst="straightConnector1">
            <a:avLst/>
          </a:prstGeom>
          <a:noFill/>
          <a:ln cap="flat" cmpd="sng" w="76200">
            <a:solidFill>
              <a:srgbClr val="000000"/>
            </a:solidFill>
            <a:prstDash val="solid"/>
            <a:round/>
            <a:headEnd len="lg" w="lg" type="oval"/>
            <a:tailEnd len="lg" w="lg" type="oval"/>
          </a:ln>
        </p:spPr>
      </p:cxnSp>
      <p:sp>
        <p:nvSpPr>
          <p:cNvPr id="187" name="Shape 187"/>
          <p:cNvSpPr txBox="1"/>
          <p:nvPr/>
        </p:nvSpPr>
        <p:spPr>
          <a:xfrm>
            <a:off x="283025" y="1830200"/>
            <a:ext cx="1785300" cy="1378200"/>
          </a:xfrm>
          <a:prstGeom prst="rect">
            <a:avLst/>
          </a:prstGeom>
          <a:noFill/>
          <a:ln>
            <a:noFill/>
          </a:ln>
        </p:spPr>
        <p:txBody>
          <a:bodyPr anchorCtr="0" anchor="t" bIns="91425" lIns="91425" rIns="91425" wrap="square" tIns="91425">
            <a:noAutofit/>
          </a:bodyPr>
          <a:lstStyle/>
          <a:p>
            <a:pPr indent="0" lvl="0" marL="0" rtl="0">
              <a:lnSpc>
                <a:spcPct val="90000"/>
              </a:lnSpc>
              <a:spcBef>
                <a:spcPts val="0"/>
              </a:spcBef>
              <a:buNone/>
            </a:pPr>
            <a:r>
              <a:rPr lang="en-US" sz="1300">
                <a:solidFill>
                  <a:schemeClr val="lt1"/>
                </a:solidFill>
                <a:latin typeface="Century Gothic"/>
                <a:ea typeface="Century Gothic"/>
                <a:cs typeface="Century Gothic"/>
                <a:sym typeface="Century Gothic"/>
              </a:rPr>
              <a:t>One of the ﬁrst architectures that includes a deliberative CBR system for soccer playing agents</a:t>
            </a:r>
          </a:p>
        </p:txBody>
      </p:sp>
      <p:sp>
        <p:nvSpPr>
          <p:cNvPr id="188" name="Shape 188"/>
          <p:cNvSpPr txBox="1"/>
          <p:nvPr/>
        </p:nvSpPr>
        <p:spPr>
          <a:xfrm>
            <a:off x="794650" y="3882575"/>
            <a:ext cx="870900" cy="304800"/>
          </a:xfrm>
          <a:prstGeom prst="rect">
            <a:avLst/>
          </a:prstGeom>
          <a:noFill/>
          <a:ln>
            <a:noFill/>
          </a:ln>
        </p:spPr>
        <p:txBody>
          <a:bodyPr anchorCtr="0" anchor="t" bIns="91425" lIns="91425" rIns="91425" wrap="square" tIns="91425">
            <a:noAutofit/>
          </a:bodyPr>
          <a:lstStyle/>
          <a:p>
            <a:pPr indent="0" lvl="0" marL="0">
              <a:spcBef>
                <a:spcPts val="0"/>
              </a:spcBef>
              <a:buNone/>
            </a:pPr>
            <a:r>
              <a:rPr lang="en-US" sz="2200"/>
              <a:t>2002</a:t>
            </a:r>
          </a:p>
        </p:txBody>
      </p:sp>
      <p:cxnSp>
        <p:nvCxnSpPr>
          <p:cNvPr id="189" name="Shape 189"/>
          <p:cNvCxnSpPr/>
          <p:nvPr/>
        </p:nvCxnSpPr>
        <p:spPr>
          <a:xfrm>
            <a:off x="1230100" y="3222150"/>
            <a:ext cx="0" cy="566100"/>
          </a:xfrm>
          <a:prstGeom prst="straightConnector1">
            <a:avLst/>
          </a:prstGeom>
          <a:noFill/>
          <a:ln cap="flat" cmpd="sng" w="76200">
            <a:solidFill>
              <a:schemeClr val="dk1"/>
            </a:solidFill>
            <a:prstDash val="solid"/>
            <a:round/>
            <a:headEnd len="lg" w="lg" type="none"/>
            <a:tailEnd len="lg" w="lg" type="none"/>
          </a:ln>
        </p:spPr>
      </p:cxnSp>
      <p:sp>
        <p:nvSpPr>
          <p:cNvPr id="190" name="Shape 190"/>
          <p:cNvSpPr/>
          <p:nvPr/>
        </p:nvSpPr>
        <p:spPr>
          <a:xfrm>
            <a:off x="2529050" y="3556050"/>
            <a:ext cx="304800" cy="304800"/>
          </a:xfrm>
          <a:prstGeom prst="ellipse">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sp>
        <p:nvSpPr>
          <p:cNvPr id="191" name="Shape 191"/>
          <p:cNvSpPr txBox="1"/>
          <p:nvPr/>
        </p:nvSpPr>
        <p:spPr>
          <a:xfrm>
            <a:off x="2307775" y="1868725"/>
            <a:ext cx="1654500" cy="1034100"/>
          </a:xfrm>
          <a:prstGeom prst="rect">
            <a:avLst/>
          </a:prstGeom>
          <a:noFill/>
          <a:ln>
            <a:noFill/>
          </a:ln>
        </p:spPr>
        <p:txBody>
          <a:bodyPr anchorCtr="0" anchor="t" bIns="91425" lIns="91425" rIns="91425" wrap="square" tIns="91425">
            <a:noAutofit/>
          </a:bodyPr>
          <a:lstStyle/>
          <a:p>
            <a:pPr indent="0" lvl="0" marL="0" rtl="0">
              <a:lnSpc>
                <a:spcPct val="90000"/>
              </a:lnSpc>
              <a:spcBef>
                <a:spcPts val="1000"/>
              </a:spcBef>
              <a:buNone/>
            </a:pPr>
            <a:r>
              <a:rPr lang="en-US" sz="1500">
                <a:solidFill>
                  <a:schemeClr val="lt1"/>
                </a:solidFill>
                <a:latin typeface="Century Gothic"/>
                <a:ea typeface="Century Gothic"/>
                <a:cs typeface="Century Gothic"/>
                <a:sym typeface="Century Gothic"/>
              </a:rPr>
              <a:t>High-level planning strategies, which included a CBR system.</a:t>
            </a:r>
          </a:p>
        </p:txBody>
      </p:sp>
      <p:cxnSp>
        <p:nvCxnSpPr>
          <p:cNvPr id="192" name="Shape 192"/>
          <p:cNvCxnSpPr/>
          <p:nvPr/>
        </p:nvCxnSpPr>
        <p:spPr>
          <a:xfrm>
            <a:off x="2677900" y="3298350"/>
            <a:ext cx="0" cy="566100"/>
          </a:xfrm>
          <a:prstGeom prst="straightConnector1">
            <a:avLst/>
          </a:prstGeom>
          <a:noFill/>
          <a:ln cap="flat" cmpd="sng" w="76200">
            <a:solidFill>
              <a:schemeClr val="dk1"/>
            </a:solidFill>
            <a:prstDash val="solid"/>
            <a:round/>
            <a:headEnd len="lg" w="lg" type="none"/>
            <a:tailEnd len="lg" w="lg" type="none"/>
          </a:ln>
        </p:spPr>
      </p:cxnSp>
      <p:grpSp>
        <p:nvGrpSpPr>
          <p:cNvPr id="193" name="Shape 193"/>
          <p:cNvGrpSpPr/>
          <p:nvPr/>
        </p:nvGrpSpPr>
        <p:grpSpPr>
          <a:xfrm>
            <a:off x="3309250" y="3679350"/>
            <a:ext cx="2481900" cy="1733825"/>
            <a:chOff x="3004450" y="3679350"/>
            <a:chExt cx="2481900" cy="1733825"/>
          </a:xfrm>
        </p:grpSpPr>
        <p:sp>
          <p:nvSpPr>
            <p:cNvPr id="194" name="Shape 194"/>
            <p:cNvSpPr txBox="1"/>
            <p:nvPr/>
          </p:nvSpPr>
          <p:spPr>
            <a:xfrm>
              <a:off x="3004450" y="4034975"/>
              <a:ext cx="2481900" cy="1378200"/>
            </a:xfrm>
            <a:prstGeom prst="rect">
              <a:avLst/>
            </a:prstGeom>
            <a:noFill/>
            <a:ln>
              <a:noFill/>
            </a:ln>
          </p:spPr>
          <p:txBody>
            <a:bodyPr anchorCtr="0" anchor="t" bIns="91425" lIns="91425" rIns="91425" wrap="square" tIns="91425">
              <a:noAutofit/>
            </a:bodyPr>
            <a:lstStyle/>
            <a:p>
              <a:pPr indent="0" lvl="0" marL="0" rtl="0">
                <a:lnSpc>
                  <a:spcPct val="90000"/>
                </a:lnSpc>
                <a:spcBef>
                  <a:spcPts val="1000"/>
                </a:spcBef>
                <a:buNone/>
              </a:pPr>
              <a:r>
                <a:rPr lang="en-US">
                  <a:solidFill>
                    <a:schemeClr val="lt1"/>
                  </a:solidFill>
                  <a:latin typeface="Century Gothic"/>
                  <a:ea typeface="Century Gothic"/>
                  <a:cs typeface="Century Gothic"/>
                  <a:sym typeface="Century Gothic"/>
                </a:rPr>
                <a:t>Presented 3 CBR prototypes developed for a team in the RoboCup small size league, in which CBR was used to position the goalie, select team formations and recognize game states for the team.</a:t>
              </a:r>
            </a:p>
            <a:p>
              <a:pPr indent="0" lvl="0" marL="0">
                <a:spcBef>
                  <a:spcPts val="0"/>
                </a:spcBef>
                <a:buNone/>
              </a:pPr>
              <a:r>
                <a:t/>
              </a:r>
              <a:endParaRPr sz="800"/>
            </a:p>
          </p:txBody>
        </p:sp>
        <p:cxnSp>
          <p:nvCxnSpPr>
            <p:cNvPr id="195" name="Shape 195"/>
            <p:cNvCxnSpPr/>
            <p:nvPr/>
          </p:nvCxnSpPr>
          <p:spPr>
            <a:xfrm>
              <a:off x="3363700" y="3679350"/>
              <a:ext cx="0" cy="566100"/>
            </a:xfrm>
            <a:prstGeom prst="straightConnector1">
              <a:avLst/>
            </a:prstGeom>
            <a:noFill/>
            <a:ln cap="flat" cmpd="sng" w="76200">
              <a:solidFill>
                <a:schemeClr val="dk1"/>
              </a:solidFill>
              <a:prstDash val="solid"/>
              <a:round/>
              <a:headEnd len="lg" w="lg" type="none"/>
              <a:tailEnd len="lg" w="lg" type="none"/>
            </a:ln>
          </p:spPr>
        </p:cxnSp>
      </p:grpSp>
      <p:sp>
        <p:nvSpPr>
          <p:cNvPr id="196" name="Shape 196"/>
          <p:cNvSpPr txBox="1"/>
          <p:nvPr/>
        </p:nvSpPr>
        <p:spPr>
          <a:xfrm>
            <a:off x="2362200" y="3772275"/>
            <a:ext cx="1338900" cy="751800"/>
          </a:xfrm>
          <a:prstGeom prst="rect">
            <a:avLst/>
          </a:prstGeom>
          <a:noFill/>
          <a:ln>
            <a:noFill/>
          </a:ln>
        </p:spPr>
        <p:txBody>
          <a:bodyPr anchorCtr="0" anchor="ctr" bIns="91425" lIns="91425" rIns="91425" wrap="square" tIns="91425">
            <a:noAutofit/>
          </a:bodyPr>
          <a:lstStyle/>
          <a:p>
            <a:pPr indent="0" lvl="0" marL="0" rtl="0">
              <a:spcBef>
                <a:spcPts val="0"/>
              </a:spcBef>
              <a:buNone/>
            </a:pPr>
            <a:r>
              <a:rPr lang="en-US" sz="2200">
                <a:solidFill>
                  <a:schemeClr val="dk1"/>
                </a:solidFill>
              </a:rPr>
              <a:t>2003</a:t>
            </a:r>
          </a:p>
        </p:txBody>
      </p:sp>
      <p:sp>
        <p:nvSpPr>
          <p:cNvPr id="197" name="Shape 197"/>
          <p:cNvSpPr txBox="1"/>
          <p:nvPr/>
        </p:nvSpPr>
        <p:spPr>
          <a:xfrm>
            <a:off x="4223650" y="1752600"/>
            <a:ext cx="4005900" cy="1236600"/>
          </a:xfrm>
          <a:prstGeom prst="rect">
            <a:avLst/>
          </a:prstGeom>
          <a:noFill/>
          <a:ln>
            <a:noFill/>
          </a:ln>
        </p:spPr>
        <p:txBody>
          <a:bodyPr anchorCtr="0" anchor="t" bIns="91425" lIns="91425" rIns="91425" wrap="square" tIns="91425">
            <a:noAutofit/>
          </a:bodyPr>
          <a:lstStyle/>
          <a:p>
            <a:pPr indent="0" lvl="0" marL="0" rtl="0">
              <a:lnSpc>
                <a:spcPct val="90000"/>
              </a:lnSpc>
              <a:spcBef>
                <a:spcPts val="1000"/>
              </a:spcBef>
              <a:buNone/>
            </a:pPr>
            <a:r>
              <a:rPr lang="en-US">
                <a:solidFill>
                  <a:schemeClr val="lt1"/>
                </a:solidFill>
                <a:latin typeface="Century Gothic"/>
                <a:ea typeface="Century Gothic"/>
                <a:cs typeface="Century Gothic"/>
                <a:sym typeface="Century Gothic"/>
              </a:rPr>
              <a:t>CBR in a RoboCup soccer-playing agent playing in the Simulation League, where the agent “builds a case base by observing the behavior of existing players and determining the spatial conﬁguration of the objects the existing players pay attention to.</a:t>
            </a:r>
          </a:p>
        </p:txBody>
      </p:sp>
      <p:sp>
        <p:nvSpPr>
          <p:cNvPr id="198" name="Shape 198"/>
          <p:cNvSpPr/>
          <p:nvPr/>
        </p:nvSpPr>
        <p:spPr>
          <a:xfrm>
            <a:off x="6110450" y="3556050"/>
            <a:ext cx="304800" cy="304800"/>
          </a:xfrm>
          <a:prstGeom prst="ellipse">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sp>
        <p:nvSpPr>
          <p:cNvPr id="199" name="Shape 199"/>
          <p:cNvSpPr txBox="1"/>
          <p:nvPr/>
        </p:nvSpPr>
        <p:spPr>
          <a:xfrm>
            <a:off x="6564075" y="4143825"/>
            <a:ext cx="2917500" cy="11322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a:solidFill>
                  <a:schemeClr val="lt1"/>
                </a:solidFill>
                <a:latin typeface="Century Gothic"/>
                <a:ea typeface="Century Gothic"/>
                <a:cs typeface="Century Gothic"/>
                <a:sym typeface="Century Gothic"/>
              </a:rPr>
              <a:t>Representation based on fuzzy histograms of objects and similarity metric based on the Jaccard Coeﬃcient to compare the histograms</a:t>
            </a:r>
          </a:p>
          <a:p>
            <a:pPr indent="0" lvl="0" marL="0">
              <a:spcBef>
                <a:spcPts val="0"/>
              </a:spcBef>
              <a:buNone/>
            </a:pPr>
            <a:r>
              <a:t/>
            </a:r>
            <a:endParaRPr sz="800"/>
          </a:p>
        </p:txBody>
      </p:sp>
      <p:sp>
        <p:nvSpPr>
          <p:cNvPr id="200" name="Shape 200"/>
          <p:cNvSpPr txBox="1"/>
          <p:nvPr/>
        </p:nvSpPr>
        <p:spPr>
          <a:xfrm>
            <a:off x="5900050" y="3882575"/>
            <a:ext cx="870900" cy="3048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2200"/>
              <a:t>2008</a:t>
            </a:r>
          </a:p>
        </p:txBody>
      </p:sp>
      <p:sp>
        <p:nvSpPr>
          <p:cNvPr id="201" name="Shape 201"/>
          <p:cNvSpPr/>
          <p:nvPr/>
        </p:nvSpPr>
        <p:spPr>
          <a:xfrm>
            <a:off x="9539450" y="3556050"/>
            <a:ext cx="304800" cy="304800"/>
          </a:xfrm>
          <a:prstGeom prst="ellipse">
            <a:avLst/>
          </a:prstGeom>
          <a:solidFill>
            <a:srgbClr val="000000"/>
          </a:solidFill>
          <a:ln>
            <a:noFill/>
          </a:ln>
        </p:spPr>
        <p:txBody>
          <a:bodyPr anchorCtr="0" anchor="ctr" bIns="91425" lIns="91425" rIns="91425" wrap="square" tIns="91425">
            <a:noAutofit/>
          </a:bodyPr>
          <a:lstStyle/>
          <a:p>
            <a:pPr indent="0" lvl="0" marL="0">
              <a:spcBef>
                <a:spcPts val="0"/>
              </a:spcBef>
              <a:buNone/>
            </a:pPr>
            <a:r>
              <a:t/>
            </a:r>
            <a:endParaRPr/>
          </a:p>
        </p:txBody>
      </p:sp>
      <p:sp>
        <p:nvSpPr>
          <p:cNvPr id="202" name="Shape 202"/>
          <p:cNvSpPr txBox="1"/>
          <p:nvPr/>
        </p:nvSpPr>
        <p:spPr>
          <a:xfrm>
            <a:off x="9329050" y="3882575"/>
            <a:ext cx="870900" cy="3048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2200"/>
              <a:t>2015</a:t>
            </a:r>
          </a:p>
        </p:txBody>
      </p:sp>
      <p:sp>
        <p:nvSpPr>
          <p:cNvPr id="203" name="Shape 203"/>
          <p:cNvSpPr txBox="1"/>
          <p:nvPr/>
        </p:nvSpPr>
        <p:spPr>
          <a:xfrm>
            <a:off x="8523525" y="1901375"/>
            <a:ext cx="2830200" cy="1236600"/>
          </a:xfrm>
          <a:prstGeom prst="rect">
            <a:avLst/>
          </a:prstGeom>
          <a:noFill/>
          <a:ln>
            <a:noFill/>
          </a:ln>
        </p:spPr>
        <p:txBody>
          <a:bodyPr anchorCtr="0" anchor="t" bIns="91425" lIns="91425" rIns="91425" wrap="square" tIns="91425">
            <a:noAutofit/>
          </a:bodyPr>
          <a:lstStyle/>
          <a:p>
            <a:pPr indent="0" lvl="0" marL="0" rtl="0">
              <a:spcBef>
                <a:spcPts val="1000"/>
              </a:spcBef>
              <a:buNone/>
            </a:pPr>
            <a:r>
              <a:rPr lang="en-US">
                <a:solidFill>
                  <a:schemeClr val="lt1"/>
                </a:solidFill>
                <a:latin typeface="Century Gothic"/>
                <a:ea typeface="Century Gothic"/>
                <a:cs typeface="Century Gothic"/>
                <a:sym typeface="Century Gothic"/>
              </a:rPr>
              <a:t>Architecture to control more complex soccer behaviors such as dribbling and goal scoring applied to humanoid multi-robot scenarios.</a:t>
            </a:r>
          </a:p>
        </p:txBody>
      </p:sp>
      <p:cxnSp>
        <p:nvCxnSpPr>
          <p:cNvPr id="204" name="Shape 204"/>
          <p:cNvCxnSpPr/>
          <p:nvPr/>
        </p:nvCxnSpPr>
        <p:spPr>
          <a:xfrm>
            <a:off x="6259300" y="3298350"/>
            <a:ext cx="0" cy="566100"/>
          </a:xfrm>
          <a:prstGeom prst="straightConnector1">
            <a:avLst/>
          </a:prstGeom>
          <a:noFill/>
          <a:ln cap="flat" cmpd="sng" w="76200">
            <a:solidFill>
              <a:schemeClr val="dk1"/>
            </a:solidFill>
            <a:prstDash val="solid"/>
            <a:round/>
            <a:headEnd len="lg" w="lg" type="none"/>
            <a:tailEnd len="lg" w="lg" type="none"/>
          </a:ln>
        </p:spPr>
      </p:cxnSp>
      <p:cxnSp>
        <p:nvCxnSpPr>
          <p:cNvPr id="205" name="Shape 205"/>
          <p:cNvCxnSpPr/>
          <p:nvPr/>
        </p:nvCxnSpPr>
        <p:spPr>
          <a:xfrm>
            <a:off x="7173700" y="3679350"/>
            <a:ext cx="0" cy="566100"/>
          </a:xfrm>
          <a:prstGeom prst="straightConnector1">
            <a:avLst/>
          </a:prstGeom>
          <a:noFill/>
          <a:ln cap="flat" cmpd="sng" w="76200">
            <a:solidFill>
              <a:schemeClr val="dk1"/>
            </a:solidFill>
            <a:prstDash val="solid"/>
            <a:round/>
            <a:headEnd len="lg" w="lg" type="none"/>
            <a:tailEnd len="lg" w="lg" type="none"/>
          </a:ln>
        </p:spPr>
      </p:cxnSp>
      <p:cxnSp>
        <p:nvCxnSpPr>
          <p:cNvPr id="206" name="Shape 206"/>
          <p:cNvCxnSpPr/>
          <p:nvPr/>
        </p:nvCxnSpPr>
        <p:spPr>
          <a:xfrm>
            <a:off x="9688300" y="3222150"/>
            <a:ext cx="0" cy="566100"/>
          </a:xfrm>
          <a:prstGeom prst="straightConnector1">
            <a:avLst/>
          </a:prstGeom>
          <a:noFill/>
          <a:ln cap="flat" cmpd="sng" w="76200">
            <a:solidFill>
              <a:schemeClr val="dk1"/>
            </a:solidFill>
            <a:prstDash val="solid"/>
            <a:round/>
            <a:headEnd len="lg" w="lg" type="none"/>
            <a:tailEnd len="lg" w="lg" type="none"/>
          </a:ln>
        </p:spPr>
      </p:cxnSp>
      <p:sp>
        <p:nvSpPr>
          <p:cNvPr id="207" name="Shape 207"/>
          <p:cNvSpPr txBox="1"/>
          <p:nvPr/>
        </p:nvSpPr>
        <p:spPr>
          <a:xfrm>
            <a:off x="10472050" y="3882575"/>
            <a:ext cx="870900" cy="304800"/>
          </a:xfrm>
          <a:prstGeom prst="rect">
            <a:avLst/>
          </a:prstGeom>
          <a:noFill/>
          <a:ln>
            <a:noFill/>
          </a:ln>
        </p:spPr>
        <p:txBody>
          <a:bodyPr anchorCtr="0" anchor="t" bIns="91425" lIns="91425" rIns="91425" wrap="square" tIns="91425">
            <a:noAutofit/>
          </a:bodyPr>
          <a:lstStyle/>
          <a:p>
            <a:pPr indent="0" lvl="0" marL="0" rtl="0">
              <a:spcBef>
                <a:spcPts val="0"/>
              </a:spcBef>
              <a:buNone/>
            </a:pPr>
            <a:r>
              <a:rPr lang="en-US" sz="2200">
                <a:solidFill>
                  <a:schemeClr val="lt1"/>
                </a:solidFill>
              </a:rPr>
              <a:t>2017</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Shape 212"/>
          <p:cNvSpPr txBox="1"/>
          <p:nvPr>
            <p:ph type="title"/>
          </p:nvPr>
        </p:nvSpPr>
        <p:spPr>
          <a:xfrm>
            <a:off x="646100" y="452723"/>
            <a:ext cx="9404700" cy="105690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lang="en-US"/>
              <a:t>What is Novel about this?</a:t>
            </a:r>
            <a:r>
              <a:rPr b="0" i="0" lang="en-US" sz="4200" u="none" cap="none" strike="noStrike">
                <a:solidFill>
                  <a:schemeClr val="lt2"/>
                </a:solidFill>
                <a:latin typeface="Century Gothic"/>
                <a:ea typeface="Century Gothic"/>
                <a:cs typeface="Century Gothic"/>
                <a:sym typeface="Century Gothic"/>
              </a:rPr>
              <a:t>	</a:t>
            </a:r>
          </a:p>
        </p:txBody>
      </p:sp>
      <p:sp>
        <p:nvSpPr>
          <p:cNvPr id="213" name="Shape 213"/>
          <p:cNvSpPr txBox="1"/>
          <p:nvPr>
            <p:ph idx="1" type="body"/>
          </p:nvPr>
        </p:nvSpPr>
        <p:spPr>
          <a:xfrm>
            <a:off x="914400" y="1509625"/>
            <a:ext cx="9136500" cy="4354200"/>
          </a:xfrm>
          <a:prstGeom prst="rect">
            <a:avLst/>
          </a:prstGeom>
          <a:noFill/>
          <a:ln>
            <a:noFill/>
          </a:ln>
        </p:spPr>
        <p:txBody>
          <a:bodyPr anchorCtr="0" anchor="t" bIns="45700" lIns="91425" rIns="91425" wrap="square" tIns="45700">
            <a:noAutofit/>
          </a:bodyPr>
          <a:lstStyle/>
          <a:p>
            <a:pPr indent="0" lvl="0" marL="0" marR="0" rtl="0" algn="l">
              <a:spcBef>
                <a:spcPts val="0"/>
              </a:spcBef>
              <a:spcAft>
                <a:spcPts val="0"/>
              </a:spcAft>
              <a:buNone/>
            </a:pPr>
            <a:r>
              <a:t/>
            </a:r>
            <a:endParaRPr/>
          </a:p>
          <a:p>
            <a:pPr indent="-342900" lvl="1" marL="800100" marR="0" rtl="0" algn="l">
              <a:spcBef>
                <a:spcPts val="1000"/>
              </a:spcBef>
              <a:spcAft>
                <a:spcPts val="0"/>
              </a:spcAft>
              <a:buClr>
                <a:schemeClr val="accent1"/>
              </a:buClr>
              <a:buSzPts val="1600"/>
              <a:buFont typeface="Century Gothic"/>
              <a:buAutoNum type="arabicParenR"/>
            </a:pPr>
            <a:r>
              <a:rPr b="0" i="0" lang="en-US" sz="2000" u="none" cap="none" strike="noStrike">
                <a:solidFill>
                  <a:schemeClr val="lt1"/>
                </a:solidFill>
                <a:latin typeface="Century Gothic"/>
                <a:ea typeface="Century Gothic"/>
                <a:cs typeface="Century Gothic"/>
                <a:sym typeface="Century Gothic"/>
              </a:rPr>
              <a:t>The agents have local vision,</a:t>
            </a:r>
          </a:p>
          <a:p>
            <a:pPr indent="-342900" lvl="1" marL="800100" marR="0" rtl="0" algn="l">
              <a:spcBef>
                <a:spcPts val="1000"/>
              </a:spcBef>
              <a:spcAft>
                <a:spcPts val="0"/>
              </a:spcAft>
              <a:buClr>
                <a:schemeClr val="accent1"/>
              </a:buClr>
              <a:buSzPts val="1600"/>
              <a:buFont typeface="Century Gothic"/>
              <a:buAutoNum type="arabicParenR"/>
            </a:pPr>
            <a:r>
              <a:rPr b="0" i="0" lang="en-US" sz="2000" u="none" cap="none" strike="noStrike">
                <a:solidFill>
                  <a:schemeClr val="lt1"/>
                </a:solidFill>
                <a:latin typeface="Century Gothic"/>
                <a:ea typeface="Century Gothic"/>
                <a:cs typeface="Century Gothic"/>
                <a:sym typeface="Century Gothic"/>
              </a:rPr>
              <a:t>The use of QSR approach allows an easy and fast way to retrieve and reuse cases,</a:t>
            </a:r>
          </a:p>
          <a:p>
            <a:pPr indent="-342900" lvl="1" marL="800100" marR="0" rtl="0" algn="l">
              <a:spcBef>
                <a:spcPts val="1000"/>
              </a:spcBef>
              <a:spcAft>
                <a:spcPts val="0"/>
              </a:spcAft>
              <a:buClr>
                <a:schemeClr val="accent1"/>
              </a:buClr>
              <a:buSzPts val="1600"/>
              <a:buFont typeface="Century Gothic"/>
              <a:buAutoNum type="arabicParenR"/>
            </a:pPr>
            <a:r>
              <a:rPr lang="en-US" sz="2000"/>
              <a:t>Adaptation cost of the Retrieval Algorithm is least, even if the qualititative position of an object is different from the true object region.</a:t>
            </a:r>
          </a:p>
          <a:p>
            <a:pPr indent="-342900" lvl="1" marL="800100" marR="0" rtl="0" algn="l">
              <a:spcBef>
                <a:spcPts val="1000"/>
              </a:spcBef>
              <a:spcAft>
                <a:spcPts val="0"/>
              </a:spcAft>
              <a:buClr>
                <a:schemeClr val="accent1"/>
              </a:buClr>
              <a:buSzPts val="1600"/>
              <a:buFont typeface="Century Gothic"/>
              <a:buAutoNum type="arabicParenR"/>
            </a:pPr>
            <a:r>
              <a:rPr lang="en-US" sz="2000"/>
              <a:t>E</a:t>
            </a:r>
            <a:r>
              <a:rPr b="0" i="0" lang="en-US" sz="2000" u="none" cap="none" strike="noStrike">
                <a:solidFill>
                  <a:schemeClr val="lt1"/>
                </a:solidFill>
                <a:latin typeface="Century Gothic"/>
                <a:ea typeface="Century Gothic"/>
                <a:cs typeface="Century Gothic"/>
                <a:sym typeface="Century Gothic"/>
              </a:rPr>
              <a:t>valuation of this work was conducted in both, simulated and real environments.</a:t>
            </a:r>
          </a:p>
        </p:txBody>
      </p:sp>
      <p:sp>
        <p:nvSpPr>
          <p:cNvPr id="214" name="Shape 214"/>
          <p:cNvSpPr txBox="1"/>
          <p:nvPr/>
        </p:nvSpPr>
        <p:spPr>
          <a:xfrm>
            <a:off x="1143000" y="5210625"/>
            <a:ext cx="9404700" cy="1175700"/>
          </a:xfrm>
          <a:prstGeom prst="rect">
            <a:avLst/>
          </a:prstGeom>
          <a:noFill/>
          <a:ln>
            <a:noFill/>
          </a:ln>
        </p:spPr>
        <p:txBody>
          <a:bodyPr anchorCtr="0" anchor="t" bIns="91425" lIns="91425" rIns="91425" wrap="square" tIns="91425">
            <a:noAutofit/>
          </a:bodyPr>
          <a:lstStyle/>
          <a:p>
            <a:pPr indent="0" lvl="0" marL="0" algn="ctr">
              <a:spcBef>
                <a:spcPts val="0"/>
              </a:spcBef>
              <a:buNone/>
            </a:pPr>
            <a:r>
              <a:rPr lang="en-US" sz="3100">
                <a:solidFill>
                  <a:schemeClr val="lt1"/>
                </a:solidFill>
                <a:latin typeface="Century Gothic"/>
                <a:ea typeface="Century Gothic"/>
                <a:cs typeface="Century Gothic"/>
                <a:sym typeface="Century Gothic"/>
              </a:rPr>
              <a:t>We shall now explore the basics of CBR &amp; QSR methods used in this paper</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Shape 219"/>
          <p:cNvSpPr txBox="1"/>
          <p:nvPr>
            <p:ph idx="1" type="body"/>
          </p:nvPr>
        </p:nvSpPr>
        <p:spPr>
          <a:xfrm>
            <a:off x="1001475" y="1671925"/>
            <a:ext cx="10188900" cy="4195500"/>
          </a:xfrm>
          <a:prstGeom prst="rect">
            <a:avLst/>
          </a:prstGeom>
          <a:noFill/>
          <a:ln>
            <a:noFill/>
          </a:ln>
        </p:spPr>
        <p:txBody>
          <a:bodyPr anchorCtr="0" anchor="t" bIns="45700" lIns="91425" rIns="91425" wrap="square" tIns="45700">
            <a:noAutofit/>
          </a:bodyPr>
          <a:lstStyle/>
          <a:p>
            <a:pPr indent="-342900" lvl="0" marL="342900" marR="0" rtl="0">
              <a:lnSpc>
                <a:spcPct val="90000"/>
              </a:lnSpc>
              <a:spcBef>
                <a:spcPts val="0"/>
              </a:spcBef>
              <a:spcAft>
                <a:spcPts val="0"/>
              </a:spcAft>
              <a:buClr>
                <a:schemeClr val="accent1"/>
              </a:buClr>
              <a:buSzPts val="1480"/>
              <a:buFont typeface="Noto Sans Symbols"/>
              <a:buChar char="▶"/>
            </a:pPr>
            <a:r>
              <a:rPr b="0" i="0" lang="en-US" sz="1850" u="none" cap="none" strike="noStrike">
                <a:solidFill>
                  <a:schemeClr val="lt1"/>
                </a:solidFill>
                <a:latin typeface="Century Gothic"/>
                <a:ea typeface="Century Gothic"/>
                <a:cs typeface="Century Gothic"/>
                <a:sym typeface="Century Gothic"/>
              </a:rPr>
              <a:t>The essence of  CBR can be summarized by means of two principles of the nature:</a:t>
            </a:r>
          </a:p>
          <a:p>
            <a:pPr indent="-285750" lvl="1" marL="742950" marR="0" rtl="0">
              <a:lnSpc>
                <a:spcPct val="90000"/>
              </a:lnSpc>
              <a:spcBef>
                <a:spcPts val="1000"/>
              </a:spcBef>
              <a:spcAft>
                <a:spcPts val="0"/>
              </a:spcAft>
              <a:buClr>
                <a:schemeClr val="accent1"/>
              </a:buClr>
              <a:buSzPts val="1332"/>
              <a:buFont typeface="Noto Sans Symbols"/>
              <a:buChar char="▶"/>
            </a:pPr>
            <a:r>
              <a:rPr b="0" i="0" lang="en-US" sz="1665" u="none" cap="none" strike="noStrike">
                <a:solidFill>
                  <a:schemeClr val="lt1"/>
                </a:solidFill>
                <a:latin typeface="Century Gothic"/>
                <a:ea typeface="Century Gothic"/>
                <a:cs typeface="Century Gothic"/>
                <a:sym typeface="Century Gothic"/>
              </a:rPr>
              <a:t>The real-world regularities (similar problems have similar solutions)</a:t>
            </a:r>
          </a:p>
          <a:p>
            <a:pPr indent="-285750" lvl="1" marL="742950" marR="0" rtl="0">
              <a:lnSpc>
                <a:spcPct val="90000"/>
              </a:lnSpc>
              <a:spcBef>
                <a:spcPts val="1000"/>
              </a:spcBef>
              <a:spcAft>
                <a:spcPts val="0"/>
              </a:spcAft>
              <a:buClr>
                <a:schemeClr val="accent1"/>
              </a:buClr>
              <a:buSzPts val="1332"/>
              <a:buFont typeface="Noto Sans Symbols"/>
              <a:buChar char="▶"/>
            </a:pPr>
            <a:r>
              <a:rPr b="0" i="0" lang="en-US" sz="1665" u="none" cap="none" strike="noStrike">
                <a:solidFill>
                  <a:schemeClr val="lt1"/>
                </a:solidFill>
                <a:latin typeface="Century Gothic"/>
                <a:ea typeface="Century Gothic"/>
                <a:cs typeface="Century Gothic"/>
                <a:sym typeface="Century Gothic"/>
              </a:rPr>
              <a:t>The tendency to encounter similar problems </a:t>
            </a:r>
          </a:p>
          <a:p>
            <a:pPr indent="-342900" lvl="0" marL="342900" marR="0" rtl="0">
              <a:lnSpc>
                <a:spcPct val="90000"/>
              </a:lnSpc>
              <a:spcBef>
                <a:spcPts val="1000"/>
              </a:spcBef>
              <a:spcAft>
                <a:spcPts val="0"/>
              </a:spcAft>
              <a:buClr>
                <a:schemeClr val="accent1"/>
              </a:buClr>
              <a:buSzPts val="1480"/>
              <a:buFont typeface="Noto Sans Symbols"/>
              <a:buChar char="▶"/>
            </a:pPr>
            <a:r>
              <a:rPr b="0" i="0" lang="en-US" sz="1850" u="none" cap="none" strike="noStrike">
                <a:solidFill>
                  <a:schemeClr val="lt1"/>
                </a:solidFill>
                <a:latin typeface="Century Gothic"/>
                <a:ea typeface="Century Gothic"/>
                <a:cs typeface="Century Gothic"/>
                <a:sym typeface="Century Gothic"/>
              </a:rPr>
              <a:t>Given a new problem, CBR uses knowledge of previous situations </a:t>
            </a:r>
            <a:r>
              <a:rPr b="1" i="0" lang="en-US" sz="1850" u="none" cap="none" strike="noStrike">
                <a:solidFill>
                  <a:schemeClr val="lt1"/>
                </a:solidFill>
                <a:latin typeface="Century Gothic"/>
                <a:ea typeface="Century Gothic"/>
                <a:cs typeface="Century Gothic"/>
                <a:sym typeface="Century Gothic"/>
              </a:rPr>
              <a:t>(cases) </a:t>
            </a:r>
            <a:r>
              <a:rPr b="0" i="0" lang="en-US" sz="1850" u="none" cap="none" strike="noStrike">
                <a:solidFill>
                  <a:schemeClr val="lt1"/>
                </a:solidFill>
                <a:latin typeface="Century Gothic"/>
                <a:ea typeface="Century Gothic"/>
                <a:cs typeface="Century Gothic"/>
                <a:sym typeface="Century Gothic"/>
              </a:rPr>
              <a:t>by ﬁnding a similar past case, and reuses its solution to solve the new problem. </a:t>
            </a:r>
          </a:p>
          <a:p>
            <a:pPr indent="-342900" lvl="0" marL="342900" marR="0" rtl="0">
              <a:lnSpc>
                <a:spcPct val="90000"/>
              </a:lnSpc>
              <a:spcBef>
                <a:spcPts val="1000"/>
              </a:spcBef>
              <a:spcAft>
                <a:spcPts val="0"/>
              </a:spcAft>
              <a:buClr>
                <a:schemeClr val="accent1"/>
              </a:buClr>
              <a:buSzPts val="1480"/>
              <a:buFont typeface="Noto Sans Symbols"/>
              <a:buChar char="▶"/>
            </a:pPr>
            <a:r>
              <a:rPr b="0" i="0" lang="en-US" sz="1850" u="none" cap="none" strike="noStrike">
                <a:solidFill>
                  <a:schemeClr val="lt1"/>
                </a:solidFill>
                <a:latin typeface="Century Gothic"/>
                <a:ea typeface="Century Gothic"/>
                <a:cs typeface="Century Gothic"/>
                <a:sym typeface="Century Gothic"/>
              </a:rPr>
              <a:t>In the robot soccer domain, a case can be deﬁned as a triple:</a:t>
            </a:r>
          </a:p>
          <a:p>
            <a:pPr indent="0" lvl="0" marL="0" marR="0" rtl="0">
              <a:lnSpc>
                <a:spcPct val="90000"/>
              </a:lnSpc>
              <a:spcBef>
                <a:spcPts val="1000"/>
              </a:spcBef>
              <a:spcAft>
                <a:spcPts val="0"/>
              </a:spcAft>
              <a:buClr>
                <a:schemeClr val="accent1"/>
              </a:buClr>
              <a:buFont typeface="Noto Sans Symbols"/>
              <a:buNone/>
            </a:pPr>
            <a:r>
              <a:rPr b="0" i="0" lang="en-US" sz="1850" u="none" cap="none" strike="noStrike">
                <a:solidFill>
                  <a:schemeClr val="lt1"/>
                </a:solidFill>
                <a:latin typeface="Century Gothic"/>
                <a:ea typeface="Century Gothic"/>
                <a:cs typeface="Century Gothic"/>
                <a:sym typeface="Century Gothic"/>
              </a:rPr>
              <a:t>							</a:t>
            </a:r>
            <a:r>
              <a:rPr b="1" i="0" lang="en-US" sz="2035" u="none" cap="none" strike="noStrike">
                <a:solidFill>
                  <a:schemeClr val="lt1"/>
                </a:solidFill>
                <a:latin typeface="Century Gothic"/>
                <a:ea typeface="Century Gothic"/>
                <a:cs typeface="Century Gothic"/>
                <a:sym typeface="Century Gothic"/>
              </a:rPr>
              <a:t>case =(P,A,K)</a:t>
            </a:r>
          </a:p>
          <a:p>
            <a:pPr indent="0" lvl="0" marL="1828800" marR="0" rtl="0">
              <a:lnSpc>
                <a:spcPct val="90000"/>
              </a:lnSpc>
              <a:spcBef>
                <a:spcPts val="1000"/>
              </a:spcBef>
              <a:spcAft>
                <a:spcPts val="0"/>
              </a:spcAft>
              <a:buClr>
                <a:schemeClr val="accent1"/>
              </a:buClr>
              <a:buFont typeface="Noto Sans Symbols"/>
              <a:buNone/>
            </a:pPr>
            <a:r>
              <a:rPr b="0" i="0" lang="en-US" sz="1650" u="none" cap="none" strike="noStrike">
                <a:solidFill>
                  <a:schemeClr val="lt1"/>
                </a:solidFill>
                <a:latin typeface="Century Gothic"/>
                <a:ea typeface="Century Gothic"/>
                <a:cs typeface="Century Gothic"/>
                <a:sym typeface="Century Gothic"/>
              </a:rPr>
              <a:t>Where, 	</a:t>
            </a:r>
            <a:r>
              <a:rPr b="1" i="0" lang="en-US" sz="1650" u="none" cap="none" strike="noStrike">
                <a:solidFill>
                  <a:schemeClr val="lt1"/>
                </a:solidFill>
                <a:latin typeface="Century Gothic"/>
                <a:ea typeface="Century Gothic"/>
                <a:cs typeface="Century Gothic"/>
                <a:sym typeface="Century Gothic"/>
              </a:rPr>
              <a:t>P(Problem Descriptor)- </a:t>
            </a:r>
            <a:r>
              <a:rPr b="0" i="0" lang="en-US" sz="1650" u="none" cap="none" strike="noStrike">
                <a:solidFill>
                  <a:schemeClr val="lt1"/>
                </a:solidFill>
                <a:latin typeface="Century Gothic"/>
                <a:ea typeface="Century Gothic"/>
                <a:cs typeface="Century Gothic"/>
                <a:sym typeface="Century Gothic"/>
              </a:rPr>
              <a:t>situations in which CBR can be used,</a:t>
            </a:r>
          </a:p>
          <a:p>
            <a:pPr indent="0" lvl="0" marL="1828800" marR="0" rtl="0">
              <a:lnSpc>
                <a:spcPct val="90000"/>
              </a:lnSpc>
              <a:spcBef>
                <a:spcPts val="1000"/>
              </a:spcBef>
              <a:spcAft>
                <a:spcPts val="0"/>
              </a:spcAft>
              <a:buClr>
                <a:schemeClr val="accent1"/>
              </a:buClr>
              <a:buFont typeface="Noto Sans Symbols"/>
              <a:buNone/>
            </a:pPr>
            <a:r>
              <a:rPr b="0" i="0" lang="en-US" sz="1650" u="none" cap="none" strike="noStrike">
                <a:solidFill>
                  <a:schemeClr val="lt1"/>
                </a:solidFill>
                <a:latin typeface="Century Gothic"/>
                <a:ea typeface="Century Gothic"/>
                <a:cs typeface="Century Gothic"/>
                <a:sym typeface="Century Gothic"/>
              </a:rPr>
              <a:t>		</a:t>
            </a:r>
            <a:r>
              <a:rPr b="1" i="0" lang="en-US" sz="1650" u="none" cap="none" strike="noStrike">
                <a:solidFill>
                  <a:schemeClr val="lt1"/>
                </a:solidFill>
                <a:latin typeface="Century Gothic"/>
                <a:ea typeface="Century Gothic"/>
                <a:cs typeface="Century Gothic"/>
                <a:sym typeface="Century Gothic"/>
              </a:rPr>
              <a:t>A(Actions)</a:t>
            </a:r>
            <a:r>
              <a:rPr b="0" i="0" lang="en-US" sz="1650" u="none" cap="none" strike="noStrike">
                <a:solidFill>
                  <a:schemeClr val="lt1"/>
                </a:solidFill>
                <a:latin typeface="Century Gothic"/>
                <a:ea typeface="Century Gothic"/>
                <a:cs typeface="Century Gothic"/>
                <a:sym typeface="Century Gothic"/>
              </a:rPr>
              <a:t>-Series of actions perform to solve problem,</a:t>
            </a:r>
          </a:p>
          <a:p>
            <a:pPr indent="0" lvl="0" marL="1828800" marR="0" rtl="0">
              <a:lnSpc>
                <a:spcPct val="90000"/>
              </a:lnSpc>
              <a:spcBef>
                <a:spcPts val="1000"/>
              </a:spcBef>
              <a:spcAft>
                <a:spcPts val="0"/>
              </a:spcAft>
              <a:buClr>
                <a:schemeClr val="accent1"/>
              </a:buClr>
              <a:buFont typeface="Noto Sans Symbols"/>
              <a:buNone/>
            </a:pPr>
            <a:r>
              <a:rPr b="0" i="0" lang="en-US" sz="1650" u="none" cap="none" strike="noStrike">
                <a:solidFill>
                  <a:schemeClr val="lt1"/>
                </a:solidFill>
                <a:latin typeface="Century Gothic"/>
                <a:ea typeface="Century Gothic"/>
                <a:cs typeface="Century Gothic"/>
                <a:sym typeface="Century Gothic"/>
              </a:rPr>
              <a:t>		</a:t>
            </a:r>
            <a:r>
              <a:rPr b="1" i="0" lang="en-US" sz="1650" u="none" cap="none" strike="noStrike">
                <a:solidFill>
                  <a:schemeClr val="lt1"/>
                </a:solidFill>
                <a:latin typeface="Century Gothic"/>
                <a:ea typeface="Century Gothic"/>
                <a:cs typeface="Century Gothic"/>
                <a:sym typeface="Century Gothic"/>
              </a:rPr>
              <a:t>K(Case Scope)-</a:t>
            </a:r>
            <a:r>
              <a:rPr b="0" i="0" lang="en-US" sz="1650" u="none" cap="none" strike="noStrike">
                <a:solidFill>
                  <a:schemeClr val="lt1"/>
                </a:solidFill>
                <a:latin typeface="Century Gothic"/>
                <a:ea typeface="Century Gothic"/>
                <a:cs typeface="Century Gothic"/>
                <a:sym typeface="Century Gothic"/>
              </a:rPr>
              <a:t>defines applicability boundaries of the cases.</a:t>
            </a:r>
          </a:p>
        </p:txBody>
      </p:sp>
      <p:sp>
        <p:nvSpPr>
          <p:cNvPr id="220" name="Shape 220"/>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200" u="none" cap="none" strike="noStrike">
                <a:solidFill>
                  <a:schemeClr val="lt2"/>
                </a:solidFill>
                <a:latin typeface="Century Gothic"/>
                <a:ea typeface="Century Gothic"/>
                <a:cs typeface="Century Gothic"/>
                <a:sym typeface="Century Gothic"/>
              </a:rPr>
              <a:t>Case Based Reasoning</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Shape 226"/>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200" u="none" cap="none" strike="noStrike">
                <a:solidFill>
                  <a:schemeClr val="lt2"/>
                </a:solidFill>
                <a:latin typeface="Century Gothic"/>
                <a:ea typeface="Century Gothic"/>
                <a:cs typeface="Century Gothic"/>
                <a:sym typeface="Century Gothic"/>
              </a:rPr>
              <a:t>QSR (Qualitative Spatial Reasoning)</a:t>
            </a:r>
          </a:p>
        </p:txBody>
      </p:sp>
      <p:sp>
        <p:nvSpPr>
          <p:cNvPr id="227" name="Shape 227"/>
          <p:cNvSpPr txBox="1"/>
          <p:nvPr>
            <p:ph idx="1" type="body"/>
          </p:nvPr>
        </p:nvSpPr>
        <p:spPr>
          <a:xfrm>
            <a:off x="1012375" y="1651000"/>
            <a:ext cx="10450200" cy="4521300"/>
          </a:xfrm>
          <a:prstGeom prst="rect">
            <a:avLst/>
          </a:prstGeom>
          <a:noFill/>
          <a:ln>
            <a:noFill/>
          </a:ln>
        </p:spPr>
        <p:txBody>
          <a:bodyPr anchorCtr="0" anchor="t" bIns="45700" lIns="91425" rIns="91425" wrap="square" tIns="45700">
            <a:noAutofit/>
          </a:bodyPr>
          <a:lstStyle/>
          <a:p>
            <a:pPr indent="-342900" lvl="0" marL="342900" marR="0" rtl="0" algn="l">
              <a:spcBef>
                <a:spcPts val="0"/>
              </a:spcBef>
              <a:spcAft>
                <a:spcPts val="0"/>
              </a:spcAft>
              <a:buClr>
                <a:schemeClr val="accent1"/>
              </a:buClr>
              <a:buSzPts val="1600"/>
              <a:buFont typeface="Noto Sans Symbols"/>
              <a:buChar char="➢"/>
            </a:pPr>
            <a:r>
              <a:rPr lang="en-US"/>
              <a:t>What is QSR? And why?</a:t>
            </a:r>
          </a:p>
          <a:p>
            <a:pPr indent="-342900" lvl="0" marL="342900" marR="0" rtl="0" algn="l">
              <a:spcBef>
                <a:spcPts val="1000"/>
              </a:spcBef>
              <a:spcAft>
                <a:spcPts val="0"/>
              </a:spcAft>
              <a:buClr>
                <a:schemeClr val="accent1"/>
              </a:buClr>
              <a:buSzPts val="1600"/>
              <a:buFont typeface="Noto Sans Symbols"/>
              <a:buChar char="➢"/>
            </a:pPr>
            <a:r>
              <a:rPr lang="en-US"/>
              <a:t>Working of QSR</a:t>
            </a:r>
          </a:p>
          <a:p>
            <a:pPr indent="-295910" lvl="1" marL="742950" marR="0" rtl="0" algn="l">
              <a:spcBef>
                <a:spcPts val="1000"/>
              </a:spcBef>
              <a:spcAft>
                <a:spcPts val="0"/>
              </a:spcAft>
              <a:buClr>
                <a:schemeClr val="accent1"/>
              </a:buClr>
              <a:buSzPts val="1600"/>
              <a:buFont typeface="Noto Sans Symbols"/>
              <a:buChar char="○"/>
            </a:pPr>
            <a:r>
              <a:rPr b="1" i="1" lang="en-US" sz="2000" u="none" cap="none" strike="noStrike">
                <a:solidFill>
                  <a:schemeClr val="lt1"/>
                </a:solidFill>
              </a:rPr>
              <a:t>EOPRA</a:t>
            </a:r>
            <a:r>
              <a:rPr b="1" i="1" lang="en-US" sz="1600" u="none" cap="none" strike="noStrike">
                <a:solidFill>
                  <a:schemeClr val="lt1"/>
                </a:solidFill>
              </a:rPr>
              <a:t>m</a:t>
            </a:r>
            <a:r>
              <a:rPr b="1" i="1" lang="en-US" sz="2000" u="none" cap="none" strike="noStrike">
                <a:solidFill>
                  <a:schemeClr val="lt1"/>
                </a:solidFill>
              </a:rPr>
              <a:t> </a:t>
            </a:r>
            <a:r>
              <a:rPr b="0" i="0" lang="en-US" sz="2000" u="none" cap="none" strike="noStrike">
                <a:solidFill>
                  <a:schemeClr val="lt1"/>
                </a:solidFill>
                <a:latin typeface="Century Gothic"/>
                <a:ea typeface="Century Gothic"/>
                <a:cs typeface="Century Gothic"/>
                <a:sym typeface="Century Gothic"/>
              </a:rPr>
              <a:t>is a </a:t>
            </a:r>
            <a:r>
              <a:rPr lang="en-US"/>
              <a:t>QSR </a:t>
            </a:r>
            <a:r>
              <a:rPr b="0" i="0" lang="en-US" sz="2000" u="none" cap="none" strike="noStrike">
                <a:solidFill>
                  <a:schemeClr val="lt1"/>
                </a:solidFill>
                <a:latin typeface="Century Gothic"/>
                <a:ea typeface="Century Gothic"/>
                <a:cs typeface="Century Gothic"/>
                <a:sym typeface="Century Gothic"/>
              </a:rPr>
              <a:t>form</a:t>
            </a:r>
            <a:r>
              <a:rPr lang="en-US"/>
              <a:t>alism that </a:t>
            </a:r>
            <a:r>
              <a:rPr b="0" i="0" lang="en-US" sz="2000" u="none" cap="none" strike="noStrike">
                <a:solidFill>
                  <a:schemeClr val="lt1"/>
                </a:solidFill>
                <a:latin typeface="Century Gothic"/>
                <a:ea typeface="Century Gothic"/>
                <a:cs typeface="Century Gothic"/>
                <a:sym typeface="Century Gothic"/>
              </a:rPr>
              <a:t>describes the positions of objects from the point of view of a robot. It assigns an in</a:t>
            </a:r>
            <a:r>
              <a:rPr lang="en-US"/>
              <a:t>trinsic orientation to the objects &amp; refers to qualitative distance based on an elevated point from the observer.</a:t>
            </a:r>
          </a:p>
          <a:p>
            <a:pPr indent="-295910" lvl="1" marL="742950" marR="0" rtl="0" algn="l">
              <a:spcBef>
                <a:spcPts val="1000"/>
              </a:spcBef>
              <a:spcAft>
                <a:spcPts val="0"/>
              </a:spcAft>
              <a:buClr>
                <a:schemeClr val="accent1"/>
              </a:buClr>
              <a:buSzPts val="1600"/>
              <a:buFont typeface="Noto Sans Symbols"/>
              <a:buChar char="○"/>
            </a:pPr>
            <a:r>
              <a:rPr b="0" i="0" lang="en-US" sz="2000" u="none" cap="none" strike="noStrike">
                <a:solidFill>
                  <a:schemeClr val="lt1"/>
                </a:solidFill>
                <a:latin typeface="Century Gothic"/>
                <a:ea typeface="Century Gothic"/>
                <a:cs typeface="Century Gothic"/>
                <a:sym typeface="Century Gothic"/>
              </a:rPr>
              <a:t>Given the granularity parameter </a:t>
            </a:r>
            <a:r>
              <a:rPr b="1" i="1" lang="en-US" sz="2000" u="none" cap="none" strike="noStrike">
                <a:solidFill>
                  <a:schemeClr val="lt1"/>
                </a:solidFill>
              </a:rPr>
              <a:t>m</a:t>
            </a:r>
            <a:r>
              <a:rPr b="0" i="0" lang="en-US" sz="2000" u="none" cap="none" strike="noStrike">
                <a:solidFill>
                  <a:schemeClr val="lt1"/>
                </a:solidFill>
                <a:latin typeface="Century Gothic"/>
                <a:ea typeface="Century Gothic"/>
                <a:cs typeface="Century Gothic"/>
                <a:sym typeface="Century Gothic"/>
              </a:rPr>
              <a:t>, that defines the </a:t>
            </a:r>
            <a:r>
              <a:rPr lang="en-US"/>
              <a:t>angular zones, </a:t>
            </a:r>
            <a:r>
              <a:rPr b="0" i="0" lang="en-US" sz="2000" u="none" cap="none" strike="noStrike">
                <a:solidFill>
                  <a:schemeClr val="lt1"/>
                </a:solidFill>
                <a:latin typeface="Century Gothic"/>
                <a:ea typeface="Century Gothic"/>
                <a:cs typeface="Century Gothic"/>
                <a:sym typeface="Century Gothic"/>
              </a:rPr>
              <a:t>the soccer ﬁeld is partitioned into 4 </a:t>
            </a:r>
            <a:r>
              <a:rPr b="1" i="1" lang="en-US" sz="2000" u="none" cap="none" strike="noStrike">
                <a:solidFill>
                  <a:schemeClr val="lt1"/>
                </a:solidFill>
              </a:rPr>
              <a:t>m</a:t>
            </a:r>
            <a:r>
              <a:rPr b="0" i="0" lang="en-US" sz="2000" u="none" cap="none" strike="noStrike">
                <a:solidFill>
                  <a:schemeClr val="lt1"/>
                </a:solidFill>
                <a:latin typeface="Century Gothic"/>
                <a:ea typeface="Century Gothic"/>
                <a:cs typeface="Century Gothic"/>
                <a:sym typeface="Century Gothic"/>
              </a:rPr>
              <a:t> regions for each oriented object.</a:t>
            </a:r>
          </a:p>
          <a:p>
            <a:pPr indent="-321310" lvl="1" marL="742950" marR="0" rtl="0" algn="l">
              <a:spcBef>
                <a:spcPts val="1000"/>
              </a:spcBef>
              <a:spcAft>
                <a:spcPts val="0"/>
              </a:spcAft>
              <a:buSzPts val="2000"/>
              <a:buChar char="○"/>
            </a:pPr>
            <a:r>
              <a:rPr lang="en-US" sz="2000"/>
              <a:t>There also exists a granularity parameter, </a:t>
            </a:r>
            <a:r>
              <a:rPr b="1" i="1" lang="en-US" sz="2000"/>
              <a:t>n </a:t>
            </a:r>
            <a:r>
              <a:rPr lang="en-US" sz="2000"/>
              <a:t>for the distance model which allows for discretization of the perceived world as per user needs, creating 2</a:t>
            </a:r>
            <a:r>
              <a:rPr b="1" i="1" lang="en-US" sz="2000"/>
              <a:t>n </a:t>
            </a:r>
            <a:r>
              <a:rPr lang="en-US" sz="2000"/>
              <a:t>sectors</a:t>
            </a:r>
          </a:p>
          <a:p>
            <a:pPr indent="-342900" lvl="0" marL="342900" marR="0" rtl="0" algn="l">
              <a:spcBef>
                <a:spcPts val="1000"/>
              </a:spcBef>
              <a:spcAft>
                <a:spcPts val="0"/>
              </a:spcAft>
              <a:buClr>
                <a:schemeClr val="accent1"/>
              </a:buClr>
              <a:buSzPts val="1600"/>
              <a:buFont typeface="Noto Sans Symbols"/>
              <a:buChar char="➢"/>
            </a:pPr>
            <a:r>
              <a:rPr lang="en-US"/>
              <a:t>Every QSR formalism has its Conceptual Neighbourhood Diagram representing jointly exhaustive &amp; pairwise disjoing set of qualitative relations. We use this in our retrieval process.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Shape 232"/>
          <p:cNvSpPr txBox="1"/>
          <p:nvPr>
            <p:ph type="title"/>
          </p:nvPr>
        </p:nvSpPr>
        <p:spPr>
          <a:xfrm>
            <a:off x="646111" y="452718"/>
            <a:ext cx="9404723" cy="1400530"/>
          </a:xfrm>
          <a:prstGeom prst="rect">
            <a:avLst/>
          </a:prstGeom>
          <a:noFill/>
          <a:ln>
            <a:noFill/>
          </a:ln>
        </p:spPr>
        <p:txBody>
          <a:bodyPr anchorCtr="0" anchor="t" bIns="45700" lIns="91425" rIns="91425" wrap="square" tIns="45700">
            <a:noAutofit/>
          </a:bodyPr>
          <a:lstStyle/>
          <a:p>
            <a:pPr indent="0" lvl="0" marL="0" marR="0" rtl="0" algn="l">
              <a:spcBef>
                <a:spcPts val="0"/>
              </a:spcBef>
              <a:buClr>
                <a:schemeClr val="lt2"/>
              </a:buClr>
              <a:buFont typeface="Century Gothic"/>
              <a:buNone/>
            </a:pPr>
            <a:r>
              <a:rPr b="0" i="0" lang="en-US" sz="4200" u="none" cap="none" strike="noStrike">
                <a:solidFill>
                  <a:schemeClr val="lt2"/>
                </a:solidFill>
                <a:latin typeface="Century Gothic"/>
                <a:ea typeface="Century Gothic"/>
                <a:cs typeface="Century Gothic"/>
                <a:sym typeface="Century Gothic"/>
              </a:rPr>
              <a:t> Problem Formulation</a:t>
            </a:r>
          </a:p>
        </p:txBody>
      </p:sp>
      <p:sp>
        <p:nvSpPr>
          <p:cNvPr id="233" name="Shape 233"/>
          <p:cNvSpPr txBox="1"/>
          <p:nvPr>
            <p:ph idx="1" type="body"/>
          </p:nvPr>
        </p:nvSpPr>
        <p:spPr>
          <a:xfrm>
            <a:off x="1103299" y="2052925"/>
            <a:ext cx="9782400" cy="4195500"/>
          </a:xfrm>
          <a:prstGeom prst="rect">
            <a:avLst/>
          </a:prstGeom>
          <a:noFill/>
          <a:ln>
            <a:noFill/>
          </a:ln>
        </p:spPr>
        <p:txBody>
          <a:bodyPr anchorCtr="0" anchor="t" bIns="45700" lIns="91425" rIns="91425" wrap="square" tIns="45700">
            <a:noAutofit/>
          </a:bodyPr>
          <a:lstStyle/>
          <a:p>
            <a:pPr indent="-368300" lvl="0" marL="342900" marR="0" rtl="0" algn="l">
              <a:spcBef>
                <a:spcPts val="0"/>
              </a:spcBef>
              <a:spcAft>
                <a:spcPts val="0"/>
              </a:spcAft>
              <a:buClr>
                <a:schemeClr val="accent1"/>
              </a:buClr>
              <a:buSzPts val="2000"/>
              <a:buFont typeface="Noto Sans Symbols"/>
              <a:buChar char="➢"/>
            </a:pPr>
            <a:r>
              <a:rPr b="0" i="0" lang="en-US" sz="2400" u="none" cap="none" strike="noStrike">
                <a:solidFill>
                  <a:schemeClr val="lt1"/>
                </a:solidFill>
                <a:latin typeface="Century Gothic"/>
                <a:ea typeface="Century Gothic"/>
                <a:cs typeface="Century Gothic"/>
                <a:sym typeface="Century Gothic"/>
              </a:rPr>
              <a:t>This following section presents</a:t>
            </a:r>
          </a:p>
          <a:p>
            <a:pPr indent="-311150" lvl="1" marL="742950" marR="0" rtl="0" algn="l">
              <a:spcBef>
                <a:spcPts val="1000"/>
              </a:spcBef>
              <a:spcAft>
                <a:spcPts val="0"/>
              </a:spcAft>
              <a:buClr>
                <a:schemeClr val="accent1"/>
              </a:buClr>
              <a:buSzPts val="1840"/>
              <a:buFont typeface="Noto Sans Symbols"/>
              <a:buChar char="○"/>
            </a:pPr>
            <a:r>
              <a:rPr b="0" i="0" lang="en-US" sz="2200" u="none" cap="none" strike="noStrike">
                <a:solidFill>
                  <a:schemeClr val="lt1"/>
                </a:solidFill>
                <a:latin typeface="Century Gothic"/>
                <a:ea typeface="Century Gothic"/>
                <a:cs typeface="Century Gothic"/>
                <a:sym typeface="Century Gothic"/>
              </a:rPr>
              <a:t>The Qualitative Case-Based Reasoning (Q-CBR) method,</a:t>
            </a:r>
          </a:p>
          <a:p>
            <a:pPr indent="-311150" lvl="1" marL="742950" marR="0" rtl="0" algn="l">
              <a:spcBef>
                <a:spcPts val="1000"/>
              </a:spcBef>
              <a:spcAft>
                <a:spcPts val="0"/>
              </a:spcAft>
              <a:buClr>
                <a:schemeClr val="accent1"/>
              </a:buClr>
              <a:buSzPts val="1840"/>
              <a:buFont typeface="Noto Sans Symbols"/>
              <a:buChar char="○"/>
            </a:pPr>
            <a:r>
              <a:rPr b="0" i="0" lang="en-US" sz="2200" u="none" cap="none" strike="noStrike">
                <a:solidFill>
                  <a:schemeClr val="lt1"/>
                </a:solidFill>
                <a:latin typeface="Century Gothic"/>
                <a:ea typeface="Century Gothic"/>
                <a:cs typeface="Century Gothic"/>
                <a:sym typeface="Century Gothic"/>
              </a:rPr>
              <a:t>The </a:t>
            </a:r>
            <a:r>
              <a:rPr lang="en-US" sz="2200"/>
              <a:t>Q</a:t>
            </a:r>
            <a:r>
              <a:rPr b="0" i="0" lang="en-US" sz="2200" u="none" cap="none" strike="noStrike">
                <a:solidFill>
                  <a:schemeClr val="lt1"/>
                </a:solidFill>
                <a:latin typeface="Century Gothic"/>
                <a:ea typeface="Century Gothic"/>
                <a:cs typeface="Century Gothic"/>
                <a:sym typeface="Century Gothic"/>
              </a:rPr>
              <a:t>ualitative </a:t>
            </a:r>
            <a:r>
              <a:rPr lang="en-US" sz="2200"/>
              <a:t>S</a:t>
            </a:r>
            <a:r>
              <a:rPr b="0" i="0" lang="en-US" sz="2200" u="none" cap="none" strike="noStrike">
                <a:solidFill>
                  <a:schemeClr val="lt1"/>
                </a:solidFill>
                <a:latin typeface="Century Gothic"/>
                <a:ea typeface="Century Gothic"/>
                <a:cs typeface="Century Gothic"/>
                <a:sym typeface="Century Gothic"/>
              </a:rPr>
              <a:t>patial </a:t>
            </a:r>
            <a:r>
              <a:rPr lang="en-US" sz="2200"/>
              <a:t>M</a:t>
            </a:r>
            <a:r>
              <a:rPr b="0" i="0" lang="en-US" sz="2200" u="none" cap="none" strike="noStrike">
                <a:solidFill>
                  <a:schemeClr val="lt1"/>
                </a:solidFill>
                <a:latin typeface="Century Gothic"/>
                <a:ea typeface="Century Gothic"/>
                <a:cs typeface="Century Gothic"/>
                <a:sym typeface="Century Gothic"/>
              </a:rPr>
              <a:t>odeling for the cases</a:t>
            </a:r>
          </a:p>
          <a:p>
            <a:pPr indent="-311150" lvl="1" marL="742950" marR="0" rtl="0" algn="l">
              <a:spcBef>
                <a:spcPts val="1000"/>
              </a:spcBef>
              <a:spcAft>
                <a:spcPts val="0"/>
              </a:spcAft>
              <a:buClr>
                <a:schemeClr val="accent1"/>
              </a:buClr>
              <a:buSzPts val="1840"/>
              <a:buFont typeface="Noto Sans Symbols"/>
              <a:buChar char="○"/>
            </a:pPr>
            <a:r>
              <a:rPr b="0" i="0" lang="en-US" sz="2200" u="none" cap="none" strike="noStrike">
                <a:solidFill>
                  <a:schemeClr val="lt1"/>
                </a:solidFill>
                <a:latin typeface="Century Gothic"/>
                <a:ea typeface="Century Gothic"/>
                <a:cs typeface="Century Gothic"/>
                <a:sym typeface="Century Gothic"/>
              </a:rPr>
              <a:t>The CND of EOPRAm </a:t>
            </a:r>
          </a:p>
          <a:p>
            <a:pPr indent="-311150" lvl="1" marL="742950" marR="0" rtl="0" algn="l">
              <a:spcBef>
                <a:spcPts val="1000"/>
              </a:spcBef>
              <a:spcAft>
                <a:spcPts val="0"/>
              </a:spcAft>
              <a:buClr>
                <a:schemeClr val="accent1"/>
              </a:buClr>
              <a:buSzPts val="1840"/>
              <a:buFont typeface="Noto Sans Symbols"/>
              <a:buChar char="○"/>
            </a:pPr>
            <a:r>
              <a:rPr b="0" i="0" lang="en-US" sz="2200" u="none" cap="none" strike="noStrike">
                <a:solidFill>
                  <a:schemeClr val="lt1"/>
                </a:solidFill>
                <a:latin typeface="Century Gothic"/>
                <a:ea typeface="Century Gothic"/>
                <a:cs typeface="Century Gothic"/>
                <a:sym typeface="Century Gothic"/>
              </a:rPr>
              <a:t>The description of the use of CND as a tool for similarity measuring, creating a new retrieval algorithm for CBR.</a:t>
            </a:r>
          </a:p>
          <a:p>
            <a:pPr indent="-342900" lvl="0" marL="342900" marR="0" rtl="0" algn="l">
              <a:spcBef>
                <a:spcPts val="1000"/>
              </a:spcBef>
              <a:spcAft>
                <a:spcPts val="0"/>
              </a:spcAft>
              <a:buClr>
                <a:schemeClr val="accent1"/>
              </a:buClr>
              <a:buSzPts val="1600"/>
              <a:buFont typeface="Noto Sans Symbols"/>
              <a:buNone/>
            </a:pPr>
            <a:r>
              <a:t/>
            </a:r>
            <a:endParaRPr b="0" i="0" sz="2400" u="none" cap="none" strike="noStrike">
              <a:solidFill>
                <a:schemeClr val="lt1"/>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Ion">
  <a:themeElements>
    <a:clrScheme name="Ion">
      <a:dk1>
        <a:srgbClr val="000000"/>
      </a:dk1>
      <a:lt1>
        <a:srgbClr val="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